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1" r:id="rId4"/>
    <p:sldId id="273" r:id="rId5"/>
    <p:sldId id="274" r:id="rId6"/>
    <p:sldId id="275" r:id="rId7"/>
    <p:sldId id="276" r:id="rId8"/>
    <p:sldId id="277" r:id="rId9"/>
    <p:sldId id="278" r:id="rId10"/>
    <p:sldId id="279" r:id="rId11"/>
    <p:sldId id="280" r:id="rId12"/>
    <p:sldId id="261" r:id="rId13"/>
    <p:sldId id="262" r:id="rId14"/>
    <p:sldId id="263" r:id="rId15"/>
    <p:sldId id="264" r:id="rId16"/>
    <p:sldId id="265" r:id="rId17"/>
    <p:sldId id="266" r:id="rId18"/>
    <p:sldId id="267" r:id="rId19"/>
    <p:sldId id="268" r:id="rId20"/>
    <p:sldId id="269" r:id="rId21"/>
    <p:sldId id="270" r:id="rId22"/>
    <p:sldId id="281" r:id="rId23"/>
    <p:sldId id="282" r:id="rId24"/>
    <p:sldId id="283" r:id="rId25"/>
    <p:sldId id="284" r:id="rId26"/>
    <p:sldId id="285" r:id="rId27"/>
    <p:sldId id="286" r:id="rId28"/>
    <p:sldId id="26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66"/>
    <p:restoredTop sz="94635"/>
  </p:normalViewPr>
  <p:slideViewPr>
    <p:cSldViewPr snapToGrid="0">
      <p:cViewPr varScale="1">
        <p:scale>
          <a:sx n="144" d="100"/>
          <a:sy n="144" d="100"/>
        </p:scale>
        <p:origin x="216"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D88B-C954-A9A2-2A36-1182A79F5B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BF8B23-F869-A485-BDAC-75D784BB76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B7C762-9CE5-B5C2-B32F-F1FECA8F7671}"/>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5" name="Footer Placeholder 4">
            <a:extLst>
              <a:ext uri="{FF2B5EF4-FFF2-40B4-BE49-F238E27FC236}">
                <a16:creationId xmlns:a16="http://schemas.microsoft.com/office/drawing/2014/main" id="{A276EEC6-3506-E26B-33A6-0CD94A8FC8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EAA2B8-E85B-B697-6108-03B97714F712}"/>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412387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FC51-63F2-54DF-3848-17471B3628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7914CA-1378-2C9C-7167-F6E5FE6EE3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EA6E47-68A5-B0C4-3E77-4B284118FCE5}"/>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5" name="Footer Placeholder 4">
            <a:extLst>
              <a:ext uri="{FF2B5EF4-FFF2-40B4-BE49-F238E27FC236}">
                <a16:creationId xmlns:a16="http://schemas.microsoft.com/office/drawing/2014/main" id="{3E4EF281-C60A-B367-FD75-6073A1A7B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3ED6DC-C090-B9CE-BD0C-08936F73D94C}"/>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2221549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19E05B-8B8F-3B87-215B-080E74F3BB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B3EE91-84F7-4CEB-DFD6-87051F2CB8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A92792-AD48-C7F9-ECCE-CE0C97A893C1}"/>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5" name="Footer Placeholder 4">
            <a:extLst>
              <a:ext uri="{FF2B5EF4-FFF2-40B4-BE49-F238E27FC236}">
                <a16:creationId xmlns:a16="http://schemas.microsoft.com/office/drawing/2014/main" id="{A742E4F9-2FEB-B49B-C7F6-BEA2690AF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AE5E7-02FE-F92F-2DD6-6300097D873F}"/>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229553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63429-0849-9F85-AE94-822FEB41CF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D73C9F-4C30-DB92-B271-17FA13564D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CD6A3-BE6B-6333-0D70-2D301610C2AD}"/>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5" name="Footer Placeholder 4">
            <a:extLst>
              <a:ext uri="{FF2B5EF4-FFF2-40B4-BE49-F238E27FC236}">
                <a16:creationId xmlns:a16="http://schemas.microsoft.com/office/drawing/2014/main" id="{DE129C25-0E44-AE06-7C64-D65637BD5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FA17FC-9FC1-7111-555D-46093EE043AD}"/>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238327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4E30-24D9-9853-2714-F60426C8FE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4B3E17-5C23-CDAA-278E-4027C2812B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4E94B5-A6FB-831E-4C1E-20EE6E627FFE}"/>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5" name="Footer Placeholder 4">
            <a:extLst>
              <a:ext uri="{FF2B5EF4-FFF2-40B4-BE49-F238E27FC236}">
                <a16:creationId xmlns:a16="http://schemas.microsoft.com/office/drawing/2014/main" id="{2886CF9F-1156-F532-1CD6-3FA8AE421B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7FCCF-F554-8407-CF79-490137531F12}"/>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3583182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30387-EB9D-5266-179D-8F9B9EB374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48B694-997C-6E75-35A6-5541874CD3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F358D1-4B1B-A80F-05F6-707238BD22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121732-0775-5D73-9BDA-BEFCC9D46BF6}"/>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6" name="Footer Placeholder 5">
            <a:extLst>
              <a:ext uri="{FF2B5EF4-FFF2-40B4-BE49-F238E27FC236}">
                <a16:creationId xmlns:a16="http://schemas.microsoft.com/office/drawing/2014/main" id="{3577DC3A-9758-17BA-1343-1517829FC1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2FC08-EC10-9632-6993-05126214B8BC}"/>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245502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06C9-3AFE-D0DE-87B3-18DF2B7021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A67B30-638A-1E59-106F-18BA25600F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8788FD-238B-12CB-6585-8B5BC8A84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FBAD1A-AD5C-0691-CF31-2E9CFDDB26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7B9D90-7838-999A-7D7A-CD53637921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FDC8B4-424C-2AF1-E8D6-AF71A1DAC0DB}"/>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8" name="Footer Placeholder 7">
            <a:extLst>
              <a:ext uri="{FF2B5EF4-FFF2-40B4-BE49-F238E27FC236}">
                <a16:creationId xmlns:a16="http://schemas.microsoft.com/office/drawing/2014/main" id="{8DB7209B-5573-5310-C485-2CD78740D9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B3F854-CE60-3DD0-C170-9B7DA6FCBBB3}"/>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336640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DC5C0-65C4-4C6F-A6A7-A716622CF9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E860F0-58E7-BED3-CA56-836A6F3E882B}"/>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4" name="Footer Placeholder 3">
            <a:extLst>
              <a:ext uri="{FF2B5EF4-FFF2-40B4-BE49-F238E27FC236}">
                <a16:creationId xmlns:a16="http://schemas.microsoft.com/office/drawing/2014/main" id="{3F5C9EB0-4662-2048-F896-3EBE546D4B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597F7A-61F8-3D13-7E40-52BD4A8445C5}"/>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1295977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1EA2FC-D557-F10D-7655-1AA73ACD93C3}"/>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3" name="Footer Placeholder 2">
            <a:extLst>
              <a:ext uri="{FF2B5EF4-FFF2-40B4-BE49-F238E27FC236}">
                <a16:creationId xmlns:a16="http://schemas.microsoft.com/office/drawing/2014/main" id="{9D100C2B-298D-7E59-72CD-30237C31D3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5A5555-3E62-50F2-3658-6EA7C8D47028}"/>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1090912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661D7-F01B-4F67-3C91-E32F41BFEE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35621A-FDDD-4085-0F56-F6D263B9D8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1ED0C8-FD47-6E84-B41C-978B371D2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27B451-C77F-B978-94EE-39DA54A195E7}"/>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6" name="Footer Placeholder 5">
            <a:extLst>
              <a:ext uri="{FF2B5EF4-FFF2-40B4-BE49-F238E27FC236}">
                <a16:creationId xmlns:a16="http://schemas.microsoft.com/office/drawing/2014/main" id="{3F347072-1C5E-B2F7-2F7C-E3E4A5A8AE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16D074-EE8C-703E-330C-71D8275FC2FF}"/>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462439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AD4B4-79DA-E3C9-0533-CFE949DEE5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7B4895-5FA7-1086-54B9-1403347827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DAFF29-2EB4-E17C-D156-2114EBB662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8A6BC-D540-318C-86D6-B8D6BC45944B}"/>
              </a:ext>
            </a:extLst>
          </p:cNvPr>
          <p:cNvSpPr>
            <a:spLocks noGrp="1"/>
          </p:cNvSpPr>
          <p:nvPr>
            <p:ph type="dt" sz="half" idx="10"/>
          </p:nvPr>
        </p:nvSpPr>
        <p:spPr/>
        <p:txBody>
          <a:bodyPr/>
          <a:lstStyle/>
          <a:p>
            <a:fld id="{30E05416-7341-5142-BFED-274928E5FC1B}" type="datetimeFigureOut">
              <a:rPr lang="en-US" smtClean="0"/>
              <a:t>8/27/22</a:t>
            </a:fld>
            <a:endParaRPr lang="en-US"/>
          </a:p>
        </p:txBody>
      </p:sp>
      <p:sp>
        <p:nvSpPr>
          <p:cNvPr id="6" name="Footer Placeholder 5">
            <a:extLst>
              <a:ext uri="{FF2B5EF4-FFF2-40B4-BE49-F238E27FC236}">
                <a16:creationId xmlns:a16="http://schemas.microsoft.com/office/drawing/2014/main" id="{C5EC1BAD-9CE2-8380-6782-2B53B98501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B8AED7-65A9-F6C3-C2B6-302B68201148}"/>
              </a:ext>
            </a:extLst>
          </p:cNvPr>
          <p:cNvSpPr>
            <a:spLocks noGrp="1"/>
          </p:cNvSpPr>
          <p:nvPr>
            <p:ph type="sldNum" sz="quarter" idx="12"/>
          </p:nvPr>
        </p:nvSpPr>
        <p:spPr/>
        <p:txBody>
          <a:bodyPr/>
          <a:lstStyle/>
          <a:p>
            <a:fld id="{64B28991-44D9-B241-8CB3-8F81D60468B5}" type="slidenum">
              <a:rPr lang="en-US" smtClean="0"/>
              <a:t>‹#›</a:t>
            </a:fld>
            <a:endParaRPr lang="en-US"/>
          </a:p>
        </p:txBody>
      </p:sp>
    </p:spTree>
    <p:extLst>
      <p:ext uri="{BB962C8B-B14F-4D97-AF65-F5344CB8AC3E}">
        <p14:creationId xmlns:p14="http://schemas.microsoft.com/office/powerpoint/2010/main" val="193548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CE981C-0E61-7F50-09BB-CB221B5353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646AC4-0AB2-2C82-B08E-57227205F3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94C865-E458-7401-F078-C2309B02D3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05416-7341-5142-BFED-274928E5FC1B}" type="datetimeFigureOut">
              <a:rPr lang="en-US" smtClean="0"/>
              <a:t>8/27/22</a:t>
            </a:fld>
            <a:endParaRPr lang="en-US"/>
          </a:p>
        </p:txBody>
      </p:sp>
      <p:sp>
        <p:nvSpPr>
          <p:cNvPr id="5" name="Footer Placeholder 4">
            <a:extLst>
              <a:ext uri="{FF2B5EF4-FFF2-40B4-BE49-F238E27FC236}">
                <a16:creationId xmlns:a16="http://schemas.microsoft.com/office/drawing/2014/main" id="{9ED92D0A-D474-7563-D374-D8FBC54D5D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AEB5CB-87AC-C875-7F2D-13F605BB77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28991-44D9-B241-8CB3-8F81D60468B5}" type="slidenum">
              <a:rPr lang="en-US" smtClean="0"/>
              <a:t>‹#›</a:t>
            </a:fld>
            <a:endParaRPr lang="en-US"/>
          </a:p>
        </p:txBody>
      </p:sp>
    </p:spTree>
    <p:extLst>
      <p:ext uri="{BB962C8B-B14F-4D97-AF65-F5344CB8AC3E}">
        <p14:creationId xmlns:p14="http://schemas.microsoft.com/office/powerpoint/2010/main" val="4178946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A09A6D-6D1F-DD1C-B12C-802746DA23A2}"/>
              </a:ext>
            </a:extLst>
          </p:cNvPr>
          <p:cNvPicPr>
            <a:picLocks noChangeAspect="1"/>
          </p:cNvPicPr>
          <p:nvPr/>
        </p:nvPicPr>
        <p:blipFill>
          <a:blip r:embed="rId2"/>
          <a:stretch>
            <a:fillRect/>
          </a:stretch>
        </p:blipFill>
        <p:spPr>
          <a:xfrm>
            <a:off x="-1" y="13368"/>
            <a:ext cx="12215859" cy="6844632"/>
          </a:xfrm>
          <a:prstGeom prst="rect">
            <a:avLst/>
          </a:prstGeom>
        </p:spPr>
      </p:pic>
    </p:spTree>
    <p:extLst>
      <p:ext uri="{BB962C8B-B14F-4D97-AF65-F5344CB8AC3E}">
        <p14:creationId xmlns:p14="http://schemas.microsoft.com/office/powerpoint/2010/main" val="1966534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His ‘sanctuary’ means his ‘holy place’. Here in Psalm 150, the </a:t>
            </a:r>
            <a:r>
              <a:rPr lang="en-US" b="1" u="sng" dirty="0"/>
              <a:t>sanctuary</a:t>
            </a:r>
            <a:r>
              <a:rPr lang="en-US" dirty="0"/>
              <a:t> probably refers to two locations: God’s heavenly abode and his dwelling place in the Jerusalem temple. </a:t>
            </a:r>
          </a:p>
        </p:txBody>
      </p:sp>
    </p:spTree>
    <p:extLst>
      <p:ext uri="{BB962C8B-B14F-4D97-AF65-F5344CB8AC3E}">
        <p14:creationId xmlns:p14="http://schemas.microsoft.com/office/powerpoint/2010/main" val="4133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But the psalmist goes beyond the sanctuary and says, ‘Praise him in his mighty firmament’. Between the clouds and the </a:t>
            </a:r>
            <a:r>
              <a:rPr lang="en-US" b="1" u="sng" dirty="0"/>
              <a:t>earth</a:t>
            </a:r>
            <a:r>
              <a:rPr lang="en-US" dirty="0"/>
              <a:t> is the open sky, which Genesis calls ‘the firmament’. The sky separates the earth from the clouds. </a:t>
            </a:r>
          </a:p>
          <a:p>
            <a:pPr lvl="0"/>
            <a:r>
              <a:rPr lang="en-US" dirty="0"/>
              <a:t>Any time we are under the sky, we are in a place of praise. He </a:t>
            </a:r>
            <a:r>
              <a:rPr lang="en-US" b="1" u="sng" dirty="0"/>
              <a:t>created</a:t>
            </a:r>
            <a:r>
              <a:rPr lang="en-US" dirty="0"/>
              <a:t> the sky with the power of his word, so let us praise him!</a:t>
            </a:r>
          </a:p>
        </p:txBody>
      </p:sp>
    </p:spTree>
    <p:extLst>
      <p:ext uri="{BB962C8B-B14F-4D97-AF65-F5344CB8AC3E}">
        <p14:creationId xmlns:p14="http://schemas.microsoft.com/office/powerpoint/2010/main" val="1178074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Motivation for Praise</a:t>
            </a:r>
          </a:p>
          <a:p>
            <a:pPr marL="0" indent="0">
              <a:buNone/>
            </a:pPr>
            <a:endParaRPr lang="en-US" b="1" dirty="0"/>
          </a:p>
          <a:p>
            <a:pPr marL="0" indent="0">
              <a:buNone/>
            </a:pPr>
            <a:r>
              <a:rPr lang="en-US" b="1" baseline="30000" dirty="0"/>
              <a:t>	2</a:t>
            </a:r>
            <a:r>
              <a:rPr lang="en-US" b="1" dirty="0"/>
              <a:t> Praise Him for His mighty acts; </a:t>
            </a:r>
            <a:endParaRPr lang="en-US" dirty="0"/>
          </a:p>
          <a:p>
            <a:pPr marL="0" indent="0">
              <a:buNone/>
            </a:pPr>
            <a:r>
              <a:rPr lang="en-US" b="1" dirty="0"/>
              <a:t>		Praise Him according to His excellent greatness!</a:t>
            </a:r>
            <a:endParaRPr lang="en-US" dirty="0"/>
          </a:p>
        </p:txBody>
      </p:sp>
    </p:spTree>
    <p:extLst>
      <p:ext uri="{BB962C8B-B14F-4D97-AF65-F5344CB8AC3E}">
        <p14:creationId xmlns:p14="http://schemas.microsoft.com/office/powerpoint/2010/main" val="2674200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God is very much involved in the </a:t>
            </a:r>
            <a:r>
              <a:rPr lang="en-US" b="1" u="sng" dirty="0"/>
              <a:t>world</a:t>
            </a:r>
            <a:r>
              <a:rPr lang="en-US" dirty="0"/>
              <a:t> and our lives. Therefore, we come before God in worship, pouring our hearts to the Lord. God is neither impotent nor lazy. God is neither detached nor unconcerned. He is powerful and active, and he cares deeply about his people.</a:t>
            </a:r>
          </a:p>
        </p:txBody>
      </p:sp>
    </p:spTree>
    <p:extLst>
      <p:ext uri="{BB962C8B-B14F-4D97-AF65-F5344CB8AC3E}">
        <p14:creationId xmlns:p14="http://schemas.microsoft.com/office/powerpoint/2010/main" val="237814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The psalmist then says that we should praise God for his </a:t>
            </a:r>
            <a:r>
              <a:rPr lang="en-US" b="1" u="sng" dirty="0"/>
              <a:t>attributes</a:t>
            </a:r>
            <a:r>
              <a:rPr lang="en-US" dirty="0"/>
              <a:t>: ‘Praise Him according to His excellent greatness’. Why should we praise God? Because ‘Great is the </a:t>
            </a:r>
            <a:r>
              <a:rPr lang="en-US" cap="small" dirty="0"/>
              <a:t>Lord</a:t>
            </a:r>
            <a:r>
              <a:rPr lang="en-US" dirty="0"/>
              <a:t> and greatly to be praised’ (Ps. 145.3). </a:t>
            </a:r>
          </a:p>
        </p:txBody>
      </p:sp>
    </p:spTree>
    <p:extLst>
      <p:ext uri="{BB962C8B-B14F-4D97-AF65-F5344CB8AC3E}">
        <p14:creationId xmlns:p14="http://schemas.microsoft.com/office/powerpoint/2010/main" val="2566059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Methods of Praise</a:t>
            </a:r>
          </a:p>
          <a:p>
            <a:pPr marL="457200" lvl="1" indent="0">
              <a:buNone/>
            </a:pPr>
            <a:endParaRPr lang="en-US" b="1" baseline="30000" dirty="0"/>
          </a:p>
          <a:p>
            <a:pPr marL="457200" lvl="1" indent="0">
              <a:buNone/>
            </a:pPr>
            <a:r>
              <a:rPr lang="en-US" b="1" baseline="30000" dirty="0"/>
              <a:t>3</a:t>
            </a:r>
            <a:r>
              <a:rPr lang="en-US" b="1" dirty="0"/>
              <a:t> Praise Him with the sound of the trumpet; </a:t>
            </a:r>
            <a:endParaRPr lang="en-US" dirty="0"/>
          </a:p>
          <a:p>
            <a:pPr marL="457200" lvl="1" indent="0">
              <a:buNone/>
            </a:pPr>
            <a:r>
              <a:rPr lang="en-US" b="1" dirty="0"/>
              <a:t>	Praise Him with the lute and harp! </a:t>
            </a:r>
            <a:endParaRPr lang="en-US" dirty="0"/>
          </a:p>
          <a:p>
            <a:pPr marL="457200" lvl="1" indent="0">
              <a:buNone/>
            </a:pPr>
            <a:r>
              <a:rPr lang="en-US" b="1" baseline="30000" dirty="0"/>
              <a:t>4</a:t>
            </a:r>
            <a:r>
              <a:rPr lang="en-US" b="1" dirty="0"/>
              <a:t> Praise Him with the timbrel and dance; </a:t>
            </a:r>
            <a:endParaRPr lang="en-US" dirty="0"/>
          </a:p>
          <a:p>
            <a:pPr marL="457200" lvl="1" indent="0">
              <a:buNone/>
            </a:pPr>
            <a:r>
              <a:rPr lang="en-US" b="1" dirty="0"/>
              <a:t>	Praise Him with stringed instruments and flutes! </a:t>
            </a:r>
            <a:endParaRPr lang="en-US" dirty="0"/>
          </a:p>
          <a:p>
            <a:pPr marL="457200" lvl="1" indent="0">
              <a:buNone/>
            </a:pPr>
            <a:r>
              <a:rPr lang="en-US" b="1" baseline="30000" dirty="0"/>
              <a:t>5</a:t>
            </a:r>
            <a:r>
              <a:rPr lang="en-US" b="1" dirty="0"/>
              <a:t> Praise Him with loud cymbals; </a:t>
            </a:r>
            <a:endParaRPr lang="en-US" dirty="0"/>
          </a:p>
          <a:p>
            <a:pPr marL="457200" lvl="1" indent="0">
              <a:buNone/>
            </a:pPr>
            <a:r>
              <a:rPr lang="en-US" b="1" dirty="0"/>
              <a:t>	Praise Him with clashing cymbals! </a:t>
            </a:r>
            <a:endParaRPr lang="en-US" dirty="0"/>
          </a:p>
        </p:txBody>
      </p:sp>
    </p:spTree>
    <p:extLst>
      <p:ext uri="{BB962C8B-B14F-4D97-AF65-F5344CB8AC3E}">
        <p14:creationId xmlns:p14="http://schemas.microsoft.com/office/powerpoint/2010/main" val="4176231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Unlike humans, who have preferences for certain musical instruments, God loves to hear </a:t>
            </a:r>
            <a:r>
              <a:rPr lang="en-US" b="1" u="sng" dirty="0"/>
              <a:t>every</a:t>
            </a:r>
            <a:r>
              <a:rPr lang="en-US" dirty="0"/>
              <a:t> musical instrument used in praising him. </a:t>
            </a:r>
          </a:p>
          <a:p>
            <a:pPr lvl="0"/>
            <a:r>
              <a:rPr lang="en-US" dirty="0"/>
              <a:t>The psalmist lists all </a:t>
            </a:r>
            <a:r>
              <a:rPr lang="en-US" b="1" u="sng" dirty="0"/>
              <a:t>three</a:t>
            </a:r>
            <a:r>
              <a:rPr lang="en-US" dirty="0"/>
              <a:t> kinds of musical instruments: percussion instruments, wind instruments, and stringed instruments. </a:t>
            </a:r>
          </a:p>
        </p:txBody>
      </p:sp>
    </p:spTree>
    <p:extLst>
      <p:ext uri="{BB962C8B-B14F-4D97-AF65-F5344CB8AC3E}">
        <p14:creationId xmlns:p14="http://schemas.microsoft.com/office/powerpoint/2010/main" val="3663204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He then goes beyond instruments to include the </a:t>
            </a:r>
            <a:r>
              <a:rPr lang="en-US" b="1" u="sng" dirty="0"/>
              <a:t>dance</a:t>
            </a:r>
            <a:r>
              <a:rPr lang="en-US" dirty="0"/>
              <a:t>. It was common in those days to dance while playing a tambourine. Those of us who cannot play musical instruments can dance unto the Lord. </a:t>
            </a:r>
          </a:p>
          <a:p>
            <a:pPr lvl="0"/>
            <a:r>
              <a:rPr lang="en-US" dirty="0"/>
              <a:t>Our worship services are not meant to be entertainment; they are meant to be </a:t>
            </a:r>
            <a:r>
              <a:rPr lang="en-US" b="1" u="sng" dirty="0"/>
              <a:t>offerings</a:t>
            </a:r>
            <a:r>
              <a:rPr lang="en-US" dirty="0"/>
              <a:t> unto God. Therefore, our music should be directed toward the Lord as a sacrifice of praise. </a:t>
            </a:r>
          </a:p>
        </p:txBody>
      </p:sp>
    </p:spTree>
    <p:extLst>
      <p:ext uri="{BB962C8B-B14F-4D97-AF65-F5344CB8AC3E}">
        <p14:creationId xmlns:p14="http://schemas.microsoft.com/office/powerpoint/2010/main" val="3891727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Universal Praise</a:t>
            </a:r>
          </a:p>
          <a:p>
            <a:pPr marL="0" indent="0">
              <a:buNone/>
            </a:pPr>
            <a:endParaRPr lang="en-US" b="1" baseline="30000" dirty="0"/>
          </a:p>
          <a:p>
            <a:pPr marL="0" indent="0">
              <a:buNone/>
            </a:pPr>
            <a:r>
              <a:rPr lang="en-US" b="1" baseline="30000" dirty="0"/>
              <a:t>	6</a:t>
            </a:r>
            <a:r>
              <a:rPr lang="en-US" b="1" dirty="0"/>
              <a:t> Let everything that has breath praise the </a:t>
            </a:r>
            <a:r>
              <a:rPr lang="en-US" b="1" cap="small" dirty="0"/>
              <a:t>Lord</a:t>
            </a:r>
            <a:r>
              <a:rPr lang="en-US" b="1" dirty="0"/>
              <a:t>. </a:t>
            </a:r>
            <a:br>
              <a:rPr lang="en-US" b="1" dirty="0"/>
            </a:br>
            <a:r>
              <a:rPr lang="en-US" b="1" dirty="0"/>
              <a:t>		Praise the </a:t>
            </a:r>
            <a:r>
              <a:rPr lang="en-US" b="1" cap="small" dirty="0"/>
              <a:t>Lord</a:t>
            </a:r>
            <a:r>
              <a:rPr lang="en-US" b="1" dirty="0"/>
              <a:t>!</a:t>
            </a:r>
            <a:endParaRPr lang="en-US" dirty="0"/>
          </a:p>
        </p:txBody>
      </p:sp>
    </p:spTree>
    <p:extLst>
      <p:ext uri="{BB962C8B-B14F-4D97-AF65-F5344CB8AC3E}">
        <p14:creationId xmlns:p14="http://schemas.microsoft.com/office/powerpoint/2010/main" val="1259763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Finally, the psalmist tells us that </a:t>
            </a:r>
            <a:r>
              <a:rPr lang="en-US" b="1" u="sng" dirty="0"/>
              <a:t>all</a:t>
            </a:r>
            <a:r>
              <a:rPr lang="en-US" dirty="0"/>
              <a:t> people should praise God. Scripture tells us that God breathed into Adam the breath of life (Gen. 2.7) and that God gives breath to every person (Acts 17.25). Let us use that breath to praise God – let everything that has breath praise the Lord. </a:t>
            </a:r>
          </a:p>
          <a:p>
            <a:pPr lvl="0"/>
            <a:r>
              <a:rPr lang="en-US" dirty="0"/>
              <a:t>The Hebrew text of Ps. 150.6 says literally, ‘Let every breath praise Yahweh’. </a:t>
            </a:r>
            <a:r>
              <a:rPr lang="en-US" b="1" u="sng" dirty="0"/>
              <a:t>God</a:t>
            </a:r>
            <a:r>
              <a:rPr lang="en-US" dirty="0"/>
              <a:t> has given us our breath, and with our breath he gave us the freedom to choose how to use that breath. </a:t>
            </a:r>
          </a:p>
        </p:txBody>
      </p:sp>
    </p:spTree>
    <p:extLst>
      <p:ext uri="{BB962C8B-B14F-4D97-AF65-F5344CB8AC3E}">
        <p14:creationId xmlns:p14="http://schemas.microsoft.com/office/powerpoint/2010/main" val="1931440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Setting the Direction</a:t>
            </a:r>
          </a:p>
          <a:p>
            <a:pPr marL="0" indent="0">
              <a:buNone/>
            </a:pPr>
            <a:r>
              <a:rPr lang="en-US" dirty="0"/>
              <a:t>Because we are </a:t>
            </a:r>
            <a:r>
              <a:rPr lang="en-US" b="1" u="sng" dirty="0"/>
              <a:t>created</a:t>
            </a:r>
            <a:r>
              <a:rPr lang="en-US" dirty="0"/>
              <a:t> for God’s glory, our pursuit of God must include the pursuit of praise to God. God has called us to praise Him. </a:t>
            </a:r>
          </a:p>
          <a:p>
            <a:pPr marL="0" indent="0">
              <a:buNone/>
            </a:pPr>
            <a:r>
              <a:rPr lang="en-US" dirty="0"/>
              <a:t>More than any other psalm, Psalm 150 eloquently expresses our pursuit of praise to God. It is the only psalm that includes the word ‘praise’ in every line – ‘praise’ is encouraged thirteen times. </a:t>
            </a:r>
          </a:p>
          <a:p>
            <a:pPr marL="0" indent="0">
              <a:buNone/>
            </a:pPr>
            <a:r>
              <a:rPr lang="en-US" dirty="0"/>
              <a:t>Psalm 150 expresses well our passionate pursuit of praise, and it serves as a fitting conclusion to the book of Psalms.</a:t>
            </a:r>
          </a:p>
        </p:txBody>
      </p:sp>
    </p:spTree>
    <p:extLst>
      <p:ext uri="{BB962C8B-B14F-4D97-AF65-F5344CB8AC3E}">
        <p14:creationId xmlns:p14="http://schemas.microsoft.com/office/powerpoint/2010/main" val="4252159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Praise is not an </a:t>
            </a:r>
            <a:r>
              <a:rPr lang="en-US" b="1" u="sng" dirty="0"/>
              <a:t>option</a:t>
            </a:r>
            <a:r>
              <a:rPr lang="en-US" dirty="0"/>
              <a:t> for us. We must praise him when things are going well, and we must praise him when things are falling apart. We must praise him when we feel like it, and we must praise him when we do not feel like.</a:t>
            </a:r>
          </a:p>
        </p:txBody>
      </p:sp>
    </p:spTree>
    <p:extLst>
      <p:ext uri="{BB962C8B-B14F-4D97-AF65-F5344CB8AC3E}">
        <p14:creationId xmlns:p14="http://schemas.microsoft.com/office/powerpoint/2010/main" val="3230768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If we read through the Psalms, we will find plenty of reasons for coming to God with absolute </a:t>
            </a:r>
            <a:r>
              <a:rPr lang="en-US" b="1" u="sng" dirty="0"/>
              <a:t>praise</a:t>
            </a:r>
            <a:r>
              <a:rPr lang="en-US" dirty="0"/>
              <a:t>.</a:t>
            </a:r>
          </a:p>
          <a:p>
            <a:pPr lvl="0"/>
            <a:r>
              <a:rPr lang="en-US" dirty="0"/>
              <a:t>We have heard that the Lord is our shepherd and we shall not want, so let us praise him.</a:t>
            </a:r>
          </a:p>
          <a:p>
            <a:pPr lvl="0"/>
            <a:r>
              <a:rPr lang="en-US" dirty="0"/>
              <a:t>We have read that he is our rock and our fortress, so let us praise him.</a:t>
            </a:r>
          </a:p>
        </p:txBody>
      </p:sp>
    </p:spTree>
    <p:extLst>
      <p:ext uri="{BB962C8B-B14F-4D97-AF65-F5344CB8AC3E}">
        <p14:creationId xmlns:p14="http://schemas.microsoft.com/office/powerpoint/2010/main" val="3764407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The Message of the Book of Psalms</a:t>
            </a:r>
          </a:p>
          <a:p>
            <a:pPr lvl="0"/>
            <a:r>
              <a:rPr lang="en-US" dirty="0"/>
              <a:t>The book of Psalms is relevant to every point in our journey of </a:t>
            </a:r>
            <a:r>
              <a:rPr lang="en-US" b="1" u="sng" dirty="0"/>
              <a:t>faith</a:t>
            </a:r>
            <a:r>
              <a:rPr lang="en-US" dirty="0"/>
              <a:t>. Our every experience finds correspondence either in the praises, the prayers, or the teachings of the book of Psalms. </a:t>
            </a:r>
          </a:p>
          <a:p>
            <a:pPr lvl="0"/>
            <a:r>
              <a:rPr lang="en-US" dirty="0"/>
              <a:t>The book of Psalms begins by pronouncing </a:t>
            </a:r>
            <a:r>
              <a:rPr lang="en-US" b="1" u="sng" dirty="0"/>
              <a:t>blessings</a:t>
            </a:r>
            <a:r>
              <a:rPr lang="en-US" dirty="0"/>
              <a:t> upon the righteous person who delights in the ‘law of the </a:t>
            </a:r>
            <a:r>
              <a:rPr lang="en-US" cap="small" dirty="0"/>
              <a:t>Lord’</a:t>
            </a:r>
            <a:r>
              <a:rPr lang="en-US" dirty="0"/>
              <a:t> and meditates in it ‘day and night’.</a:t>
            </a:r>
          </a:p>
        </p:txBody>
      </p:sp>
    </p:spTree>
    <p:extLst>
      <p:ext uri="{BB962C8B-B14F-4D97-AF65-F5344CB8AC3E}">
        <p14:creationId xmlns:p14="http://schemas.microsoft.com/office/powerpoint/2010/main" val="3158449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We are blessed when we seek the </a:t>
            </a:r>
            <a:r>
              <a:rPr lang="en-US" b="1" u="sng" dirty="0"/>
              <a:t>Word</a:t>
            </a:r>
            <a:r>
              <a:rPr lang="en-US" dirty="0"/>
              <a:t> of God, the worship of God and the praise of God. We must come to God with our whole heart to worship him, to meditate in his word, and to walk in his way. If we do this, God will bless us, and he will prosper us.</a:t>
            </a:r>
          </a:p>
          <a:p>
            <a:pPr lvl="0"/>
            <a:r>
              <a:rPr lang="en-US" dirty="0"/>
              <a:t>However, righteous people do not always have it </a:t>
            </a:r>
            <a:r>
              <a:rPr lang="en-US" b="1" u="sng" dirty="0"/>
              <a:t>easy</a:t>
            </a:r>
            <a:r>
              <a:rPr lang="en-US" dirty="0"/>
              <a:t>. They often encounter opposition in various forms. Therefore, we find psalms of urgent prayer, which we call laments, in which the righteous person cries out to God. </a:t>
            </a:r>
          </a:p>
        </p:txBody>
      </p:sp>
    </p:spTree>
    <p:extLst>
      <p:ext uri="{BB962C8B-B14F-4D97-AF65-F5344CB8AC3E}">
        <p14:creationId xmlns:p14="http://schemas.microsoft.com/office/powerpoint/2010/main" val="3233311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The Psalms show us that during times of </a:t>
            </a:r>
            <a:r>
              <a:rPr lang="en-US" b="1" u="sng" dirty="0"/>
              <a:t>testing</a:t>
            </a:r>
            <a:r>
              <a:rPr lang="en-US" dirty="0"/>
              <a:t> the psalmist would cry out to God and plead for God’s help. We also go through those kinds of experiences. </a:t>
            </a:r>
          </a:p>
          <a:p>
            <a:pPr lvl="0"/>
            <a:r>
              <a:rPr lang="en-US" dirty="0"/>
              <a:t>In our times of </a:t>
            </a:r>
            <a:r>
              <a:rPr lang="en-US" b="1" u="sng" dirty="0"/>
              <a:t>trouble</a:t>
            </a:r>
            <a:r>
              <a:rPr lang="en-US" dirty="0"/>
              <a:t> we can go to the Psalms and find examples of how we should seek the face of God. What happens when we pray? God answers. </a:t>
            </a:r>
          </a:p>
        </p:txBody>
      </p:sp>
    </p:spTree>
    <p:extLst>
      <p:ext uri="{BB962C8B-B14F-4D97-AF65-F5344CB8AC3E}">
        <p14:creationId xmlns:p14="http://schemas.microsoft.com/office/powerpoint/2010/main" val="3643910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In the Psalms of Thanksgiving, the psalmist gives thanks to God his answers to </a:t>
            </a:r>
            <a:r>
              <a:rPr lang="en-US" b="1" u="sng" dirty="0"/>
              <a:t>prayer</a:t>
            </a:r>
            <a:r>
              <a:rPr lang="en-US" dirty="0"/>
              <a:t>. An example of the Psalm of Thanksgiving is Psalm 40, in which the psalmist testifies that he ‘cried unto the </a:t>
            </a:r>
            <a:r>
              <a:rPr lang="en-US" cap="small" dirty="0"/>
              <a:t>Lord’</a:t>
            </a:r>
            <a:r>
              <a:rPr lang="en-US" dirty="0"/>
              <a:t> in the midst of his trouble, and God ‘inclined’ to him and heard his cry. </a:t>
            </a:r>
          </a:p>
          <a:p>
            <a:pPr lvl="0"/>
            <a:r>
              <a:rPr lang="en-US" dirty="0"/>
              <a:t>The life of faith is not the </a:t>
            </a:r>
            <a:r>
              <a:rPr lang="en-US" b="1" u="sng" dirty="0"/>
              <a:t>same</a:t>
            </a:r>
            <a:r>
              <a:rPr lang="en-US" dirty="0"/>
              <a:t> every day. The Christian life is not all sorrow, and it is not all joy. We go through trials of our faith, tests, opposition, and troubles. But the Christian life is not all testing and trouble – God gives us deliverance and God gives us joy. </a:t>
            </a:r>
          </a:p>
        </p:txBody>
      </p:sp>
    </p:spTree>
    <p:extLst>
      <p:ext uri="{BB962C8B-B14F-4D97-AF65-F5344CB8AC3E}">
        <p14:creationId xmlns:p14="http://schemas.microsoft.com/office/powerpoint/2010/main" val="1417570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The book of Psalms concludes with a series of four </a:t>
            </a:r>
            <a:r>
              <a:rPr lang="en-US" b="1" u="sng" dirty="0"/>
              <a:t>hymns</a:t>
            </a:r>
            <a:r>
              <a:rPr lang="en-US" dirty="0"/>
              <a:t> of praise. In the hymns of praise, the focus of the attention is no longer on our prayers and how God answered us; but the emphasis is upon God, his nature, his holiness, his power, his majesty, his love, and his grace.</a:t>
            </a:r>
          </a:p>
          <a:p>
            <a:pPr marL="0" indent="0">
              <a:buNone/>
            </a:pPr>
            <a:r>
              <a:rPr lang="en-US" b="1" dirty="0"/>
              <a:t>Absolute praise</a:t>
            </a:r>
          </a:p>
          <a:p>
            <a:pPr lvl="0"/>
            <a:r>
              <a:rPr lang="en-US" dirty="0"/>
              <a:t>Psalm 150 is the greatest example of absolute </a:t>
            </a:r>
            <a:r>
              <a:rPr lang="en-US" b="1" u="sng" dirty="0"/>
              <a:t>praise</a:t>
            </a:r>
            <a:r>
              <a:rPr lang="en-US" dirty="0"/>
              <a:t>, and its placement at the end of the Psalter points to the fact that our goal as God’s people is to worship God completely. </a:t>
            </a:r>
          </a:p>
        </p:txBody>
      </p:sp>
    </p:spTree>
    <p:extLst>
      <p:ext uri="{BB962C8B-B14F-4D97-AF65-F5344CB8AC3E}">
        <p14:creationId xmlns:p14="http://schemas.microsoft.com/office/powerpoint/2010/main" val="26831874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Praise is our goal</a:t>
            </a:r>
          </a:p>
          <a:p>
            <a:pPr lvl="0"/>
            <a:r>
              <a:rPr lang="en-US" dirty="0"/>
              <a:t>In the New Testament, we are called to absolute praise by the Apostle Paul who writes, ‘Rejoice in the Lord </a:t>
            </a:r>
            <a:r>
              <a:rPr lang="en-US" b="1" u="sng" dirty="0"/>
              <a:t>always</a:t>
            </a:r>
            <a:r>
              <a:rPr lang="en-US" dirty="0"/>
              <a:t>. Again I will say, rejoice!’ (Phil. 4.4).</a:t>
            </a:r>
          </a:p>
          <a:p>
            <a:pPr lvl="0"/>
            <a:r>
              <a:rPr lang="en-US" dirty="0"/>
              <a:t>There is difference in </a:t>
            </a:r>
            <a:r>
              <a:rPr lang="en-US" b="1" u="sng" dirty="0"/>
              <a:t>status</a:t>
            </a:r>
            <a:r>
              <a:rPr lang="en-US" dirty="0"/>
              <a:t> or rank among the heavenly multitude in Revelation 7. Every person has equal access to the presence of God. </a:t>
            </a:r>
            <a:r>
              <a:rPr lang="en-US"/>
              <a:t>All are standing before the throne of God with palm branches in their hands and the praises of God on their lips. </a:t>
            </a:r>
          </a:p>
        </p:txBody>
      </p:sp>
    </p:spTree>
    <p:extLst>
      <p:ext uri="{BB962C8B-B14F-4D97-AF65-F5344CB8AC3E}">
        <p14:creationId xmlns:p14="http://schemas.microsoft.com/office/powerpoint/2010/main" val="2153724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A09A6D-6D1F-DD1C-B12C-802746DA23A2}"/>
              </a:ext>
            </a:extLst>
          </p:cNvPr>
          <p:cNvPicPr>
            <a:picLocks noChangeAspect="1"/>
          </p:cNvPicPr>
          <p:nvPr/>
        </p:nvPicPr>
        <p:blipFill>
          <a:blip r:embed="rId2"/>
          <a:stretch>
            <a:fillRect/>
          </a:stretch>
        </p:blipFill>
        <p:spPr>
          <a:xfrm>
            <a:off x="-1" y="13368"/>
            <a:ext cx="12215859" cy="6844632"/>
          </a:xfrm>
          <a:prstGeom prst="rect">
            <a:avLst/>
          </a:prstGeom>
        </p:spPr>
      </p:pic>
    </p:spTree>
    <p:extLst>
      <p:ext uri="{BB962C8B-B14F-4D97-AF65-F5344CB8AC3E}">
        <p14:creationId xmlns:p14="http://schemas.microsoft.com/office/powerpoint/2010/main" val="2718506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The Songs of Praise</a:t>
            </a:r>
          </a:p>
          <a:p>
            <a:pPr lvl="0"/>
            <a:r>
              <a:rPr lang="en-US" dirty="0"/>
              <a:t>As we have said, Psalm 150 is one of the Songs of Praise (also called Hymns). The Songs of Praise normally begin with an </a:t>
            </a:r>
            <a:r>
              <a:rPr lang="en-US" b="1" u="sng" dirty="0"/>
              <a:t>invitation</a:t>
            </a:r>
            <a:r>
              <a:rPr lang="en-US" dirty="0"/>
              <a:t> to worship, followed by the reason for praise, and conclude with a repeated invitation to worship. </a:t>
            </a:r>
          </a:p>
        </p:txBody>
      </p:sp>
    </p:spTree>
    <p:extLst>
      <p:ext uri="{BB962C8B-B14F-4D97-AF65-F5344CB8AC3E}">
        <p14:creationId xmlns:p14="http://schemas.microsoft.com/office/powerpoint/2010/main" val="4052647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1. Call to Worship</a:t>
            </a:r>
          </a:p>
          <a:p>
            <a:pPr marL="457200" lvl="1" indent="0">
              <a:buNone/>
            </a:pPr>
            <a:r>
              <a:rPr lang="en-US" i="1" dirty="0"/>
              <a:t>Praise the Lord; Praise the name of the Lord. Praise him, O you servants of the Lord</a:t>
            </a:r>
            <a:r>
              <a:rPr lang="en-US" dirty="0"/>
              <a:t> (135.1)</a:t>
            </a:r>
          </a:p>
          <a:p>
            <a:pPr marL="0" indent="0">
              <a:buNone/>
            </a:pPr>
            <a:r>
              <a:rPr lang="en-US" dirty="0"/>
              <a:t>2. Motive for Worship</a:t>
            </a:r>
          </a:p>
          <a:p>
            <a:pPr marL="457200" lvl="1" indent="0">
              <a:buNone/>
            </a:pPr>
            <a:r>
              <a:rPr lang="en-US" dirty="0"/>
              <a:t>A. God’s Majesty</a:t>
            </a:r>
          </a:p>
          <a:p>
            <a:pPr marL="457200" lvl="1" indent="0">
              <a:buNone/>
            </a:pPr>
            <a:r>
              <a:rPr lang="en-US" dirty="0"/>
              <a:t>	(1) God’s majesty in creation</a:t>
            </a:r>
          </a:p>
          <a:p>
            <a:pPr marL="457200" lvl="1" indent="0">
              <a:buNone/>
            </a:pPr>
            <a:r>
              <a:rPr lang="en-US" i="1" dirty="0"/>
              <a:t>	Whatever the Lord pleases, he does, In heaven and in earth, </a:t>
            </a:r>
            <a:br>
              <a:rPr lang="en-US" i="1" dirty="0"/>
            </a:br>
            <a:r>
              <a:rPr lang="en-US" i="1" dirty="0"/>
              <a:t>	In the seas and in all the deep places</a:t>
            </a:r>
            <a:r>
              <a:rPr lang="en-US" dirty="0"/>
              <a:t> (Ps. 135.6)</a:t>
            </a:r>
          </a:p>
          <a:p>
            <a:pPr marL="457200" lvl="1" indent="0">
              <a:buNone/>
            </a:pPr>
            <a:r>
              <a:rPr lang="en-US" dirty="0"/>
              <a:t>	(2) God’s majesty in his sovereignty</a:t>
            </a:r>
          </a:p>
          <a:p>
            <a:pPr marL="457200" lvl="1" indent="0">
              <a:buNone/>
            </a:pPr>
            <a:r>
              <a:rPr lang="en-US" i="1" dirty="0"/>
              <a:t>	For I know that the Lord is great,</a:t>
            </a:r>
            <a:r>
              <a:rPr lang="en-US" dirty="0"/>
              <a:t> </a:t>
            </a:r>
            <a:r>
              <a:rPr lang="en-US" i="1" dirty="0"/>
              <a:t>And our Lord is above all gods</a:t>
            </a:r>
            <a:r>
              <a:rPr lang="en-US" dirty="0"/>
              <a:t> (Ps. 135.5)</a:t>
            </a:r>
          </a:p>
          <a:p>
            <a:pPr marL="457200" lvl="1" indent="0">
              <a:buNone/>
            </a:pPr>
            <a:r>
              <a:rPr lang="en-US" dirty="0"/>
              <a:t>B. God’s Love</a:t>
            </a:r>
          </a:p>
          <a:p>
            <a:pPr marL="457200" lvl="1" indent="0">
              <a:buNone/>
            </a:pPr>
            <a:r>
              <a:rPr lang="en-US" dirty="0"/>
              <a:t>	(1) God’s love in salvation (especially the exodus)</a:t>
            </a:r>
          </a:p>
          <a:p>
            <a:pPr marL="457200" lvl="1" indent="0">
              <a:buNone/>
            </a:pPr>
            <a:r>
              <a:rPr lang="en-US" i="1" dirty="0"/>
              <a:t>	He destroyed the firstborn of Egypt, Both of man and beast.</a:t>
            </a:r>
            <a:r>
              <a:rPr lang="en-US" dirty="0"/>
              <a:t> </a:t>
            </a:r>
            <a:r>
              <a:rPr lang="en-US" i="1" dirty="0"/>
              <a:t>He sent signs and wonders</a:t>
            </a:r>
            <a:r>
              <a:rPr lang="en-US" dirty="0"/>
              <a:t> (Ps. 135.8-9)</a:t>
            </a:r>
          </a:p>
          <a:p>
            <a:pPr marL="457200" lvl="1" indent="0">
              <a:buNone/>
            </a:pPr>
            <a:r>
              <a:rPr lang="en-US" dirty="0"/>
              <a:t>	(2) God’s love in provision and care</a:t>
            </a:r>
          </a:p>
          <a:p>
            <a:pPr marL="457200" lvl="1" indent="0">
              <a:buNone/>
            </a:pPr>
            <a:r>
              <a:rPr lang="en-US" i="1" dirty="0"/>
              <a:t>	He raises the poor out of the dust, And lifts the needy out of the ash heap</a:t>
            </a:r>
            <a:r>
              <a:rPr lang="en-US" dirty="0"/>
              <a:t> (Ps. 113.7)</a:t>
            </a:r>
          </a:p>
          <a:p>
            <a:pPr marL="0" indent="0">
              <a:buNone/>
            </a:pPr>
            <a:r>
              <a:rPr lang="en-US" dirty="0"/>
              <a:t>3. Concluding Call to Worship</a:t>
            </a:r>
          </a:p>
          <a:p>
            <a:pPr marL="457200" lvl="1" indent="0">
              <a:buNone/>
            </a:pPr>
            <a:r>
              <a:rPr lang="en-US" i="1" dirty="0"/>
              <a:t>Blessed be the Lord out of Zion, Who dwells in Jerusalem!</a:t>
            </a:r>
            <a:r>
              <a:rPr lang="en-US" dirty="0"/>
              <a:t> </a:t>
            </a:r>
            <a:r>
              <a:rPr lang="en-US" i="1" dirty="0"/>
              <a:t>Praise the Lord!</a:t>
            </a:r>
            <a:r>
              <a:rPr lang="en-US" dirty="0"/>
              <a:t> (Ps. 135.21)</a:t>
            </a:r>
          </a:p>
        </p:txBody>
      </p:sp>
    </p:spTree>
    <p:extLst>
      <p:ext uri="{BB962C8B-B14F-4D97-AF65-F5344CB8AC3E}">
        <p14:creationId xmlns:p14="http://schemas.microsoft.com/office/powerpoint/2010/main" val="4250085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Praise the Lord …</a:t>
            </a:r>
          </a:p>
          <a:p>
            <a:pPr marL="0" lvl="0" indent="0">
              <a:buNone/>
            </a:pPr>
            <a:r>
              <a:rPr lang="en-US" dirty="0"/>
              <a:t>Psalm 150 can be divided into five parts: </a:t>
            </a:r>
          </a:p>
          <a:p>
            <a:pPr marL="971550" lvl="1" indent="-514350">
              <a:buFont typeface="+mj-lt"/>
              <a:buAutoNum type="arabicPeriod"/>
            </a:pPr>
            <a:r>
              <a:rPr lang="en-US" dirty="0"/>
              <a:t>Invitation to </a:t>
            </a:r>
            <a:r>
              <a:rPr lang="en-US" b="1" u="sng" dirty="0"/>
              <a:t>praise</a:t>
            </a:r>
            <a:r>
              <a:rPr lang="en-US" dirty="0"/>
              <a:t> (v. 1a) (Call to Worship)</a:t>
            </a:r>
          </a:p>
          <a:p>
            <a:pPr marL="971550" lvl="1" indent="-514350">
              <a:buFont typeface="+mj-lt"/>
              <a:buAutoNum type="arabicPeriod"/>
            </a:pPr>
            <a:r>
              <a:rPr lang="en-US" dirty="0"/>
              <a:t>Places for praise (v. 1b)</a:t>
            </a:r>
          </a:p>
          <a:p>
            <a:pPr marL="971550" lvl="1" indent="-514350">
              <a:buFont typeface="+mj-lt"/>
              <a:buAutoNum type="arabicPeriod"/>
            </a:pPr>
            <a:r>
              <a:rPr lang="en-US" dirty="0"/>
              <a:t>Motivation for praise (v. 2) (Motive for Worship)</a:t>
            </a:r>
          </a:p>
          <a:p>
            <a:pPr marL="971550" lvl="1" indent="-514350">
              <a:buFont typeface="+mj-lt"/>
              <a:buAutoNum type="arabicPeriod"/>
            </a:pPr>
            <a:r>
              <a:rPr lang="en-US" dirty="0"/>
              <a:t>Methods of praise (vv. 3-5)</a:t>
            </a:r>
          </a:p>
          <a:p>
            <a:pPr marL="971550" lvl="1" indent="-514350">
              <a:buFont typeface="+mj-lt"/>
              <a:buAutoNum type="arabicPeriod"/>
            </a:pPr>
            <a:r>
              <a:rPr lang="en-US" dirty="0"/>
              <a:t>Universal praise (v. 6) (Concluding Call to Worship)</a:t>
            </a:r>
          </a:p>
        </p:txBody>
      </p:sp>
    </p:spTree>
    <p:extLst>
      <p:ext uri="{BB962C8B-B14F-4D97-AF65-F5344CB8AC3E}">
        <p14:creationId xmlns:p14="http://schemas.microsoft.com/office/powerpoint/2010/main" val="37767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Invitation to Praise</a:t>
            </a:r>
          </a:p>
          <a:p>
            <a:pPr marL="0" indent="0">
              <a:buNone/>
            </a:pPr>
            <a:endParaRPr lang="en-US" b="1" dirty="0"/>
          </a:p>
          <a:p>
            <a:pPr marL="0" indent="0">
              <a:buNone/>
            </a:pPr>
            <a:r>
              <a:rPr lang="en-US" b="1" baseline="30000" dirty="0"/>
              <a:t>	1a</a:t>
            </a:r>
            <a:r>
              <a:rPr lang="en-US" b="1" dirty="0"/>
              <a:t> Praise the </a:t>
            </a:r>
            <a:r>
              <a:rPr lang="en-US" b="1" cap="small" dirty="0"/>
              <a:t>Lord</a:t>
            </a:r>
            <a:r>
              <a:rPr lang="en-US" b="1" dirty="0"/>
              <a:t>! </a:t>
            </a:r>
            <a:endParaRPr lang="en-US" dirty="0"/>
          </a:p>
        </p:txBody>
      </p:sp>
    </p:spTree>
    <p:extLst>
      <p:ext uri="{BB962C8B-B14F-4D97-AF65-F5344CB8AC3E}">
        <p14:creationId xmlns:p14="http://schemas.microsoft.com/office/powerpoint/2010/main" val="93596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Psalm 150 begins with an invitation to the </a:t>
            </a:r>
            <a:r>
              <a:rPr lang="en-US" b="1" u="sng" dirty="0"/>
              <a:t>congregation</a:t>
            </a:r>
            <a:r>
              <a:rPr lang="en-US" dirty="0"/>
              <a:t>, ‘Praise the </a:t>
            </a:r>
            <a:r>
              <a:rPr lang="en-US" cap="small" dirty="0"/>
              <a:t>Lord</a:t>
            </a:r>
            <a:r>
              <a:rPr lang="en-US" dirty="0"/>
              <a:t>!’. The Hebrew word ‘praise’ is the imperative form of the verb, which suggests a command or an urgent exhortation. No one should be a spectator – everyone should praise him.</a:t>
            </a:r>
          </a:p>
        </p:txBody>
      </p:sp>
    </p:spTree>
    <p:extLst>
      <p:ext uri="{BB962C8B-B14F-4D97-AF65-F5344CB8AC3E}">
        <p14:creationId xmlns:p14="http://schemas.microsoft.com/office/powerpoint/2010/main" val="3049978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Who are we praising? The Lord! </a:t>
            </a:r>
          </a:p>
          <a:p>
            <a:pPr lvl="0"/>
            <a:r>
              <a:rPr lang="en-US" dirty="0"/>
              <a:t>Who is the Lord? The Lord is </a:t>
            </a:r>
            <a:r>
              <a:rPr lang="en-US" b="1" u="sng" dirty="0"/>
              <a:t>Yahweh</a:t>
            </a:r>
            <a:r>
              <a:rPr lang="en-US" dirty="0"/>
              <a:t> (traditionally known as Jehovah). </a:t>
            </a:r>
          </a:p>
          <a:p>
            <a:pPr lvl="0"/>
            <a:r>
              <a:rPr lang="en-US" dirty="0"/>
              <a:t>He is the God of Abraham, Isaac, and Jacob. </a:t>
            </a:r>
          </a:p>
        </p:txBody>
      </p:sp>
    </p:spTree>
    <p:extLst>
      <p:ext uri="{BB962C8B-B14F-4D97-AF65-F5344CB8AC3E}">
        <p14:creationId xmlns:p14="http://schemas.microsoft.com/office/powerpoint/2010/main" val="1496201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FD8E400-9A18-AD96-273D-FD2633CFA0B6}"/>
              </a:ext>
            </a:extLst>
          </p:cNvPr>
          <p:cNvPicPr>
            <a:picLocks noChangeAspect="1"/>
          </p:cNvPicPr>
          <p:nvPr/>
        </p:nvPicPr>
        <p:blipFill>
          <a:blip r:embed="rId2"/>
          <a:stretch>
            <a:fillRect/>
          </a:stretch>
        </p:blipFill>
        <p:spPr>
          <a:xfrm>
            <a:off x="0" y="0"/>
            <a:ext cx="12192000" cy="1219200"/>
          </a:xfrm>
          <a:prstGeom prst="rect">
            <a:avLst/>
          </a:prstGeom>
        </p:spPr>
      </p:pic>
      <p:sp>
        <p:nvSpPr>
          <p:cNvPr id="4" name="TextBox 3">
            <a:extLst>
              <a:ext uri="{FF2B5EF4-FFF2-40B4-BE49-F238E27FC236}">
                <a16:creationId xmlns:a16="http://schemas.microsoft.com/office/drawing/2014/main" id="{8AC3C2FD-4A98-228F-C3DE-65B3B8137819}"/>
              </a:ext>
            </a:extLst>
          </p:cNvPr>
          <p:cNvSpPr txBox="1"/>
          <p:nvPr/>
        </p:nvSpPr>
        <p:spPr>
          <a:xfrm>
            <a:off x="1058779" y="158232"/>
            <a:ext cx="8923421" cy="989823"/>
          </a:xfrm>
          <a:prstGeom prst="rect">
            <a:avLst/>
          </a:prstGeom>
          <a:noFill/>
        </p:spPr>
        <p:txBody>
          <a:bodyPr wrap="square" rtlCol="0">
            <a:spAutoFit/>
          </a:bodyPr>
          <a:lstStyle/>
          <a:p>
            <a:pPr>
              <a:lnSpc>
                <a:spcPct val="80000"/>
              </a:lnSpc>
            </a:pPr>
            <a:r>
              <a:rPr lang="en-US" sz="3600" cap="small" dirty="0">
                <a:solidFill>
                  <a:schemeClr val="bg1"/>
                </a:solidFill>
              </a:rPr>
              <a:t>The Passionate Pursuit of Praise to God:</a:t>
            </a:r>
            <a:br>
              <a:rPr lang="en-US" sz="3600" cap="small" dirty="0">
                <a:solidFill>
                  <a:schemeClr val="bg1"/>
                </a:solidFill>
              </a:rPr>
            </a:br>
            <a:r>
              <a:rPr lang="en-US" sz="3600" cap="small" dirty="0">
                <a:solidFill>
                  <a:schemeClr val="bg1"/>
                </a:solidFill>
              </a:rPr>
              <a:t>Psalm 150</a:t>
            </a:r>
            <a:endParaRPr lang="en-US" sz="3600" cap="small" dirty="0">
              <a:solidFill>
                <a:schemeClr val="bg1"/>
              </a:solidFill>
              <a:latin typeface="+mj-lt"/>
            </a:endParaRPr>
          </a:p>
        </p:txBody>
      </p:sp>
      <p:sp>
        <p:nvSpPr>
          <p:cNvPr id="2" name="Content Placeholder 8">
            <a:extLst>
              <a:ext uri="{FF2B5EF4-FFF2-40B4-BE49-F238E27FC236}">
                <a16:creationId xmlns:a16="http://schemas.microsoft.com/office/drawing/2014/main" id="{C7A98B56-BB0C-2741-BBD5-CCE91EC00E8C}"/>
              </a:ext>
            </a:extLst>
          </p:cNvPr>
          <p:cNvSpPr txBox="1">
            <a:spLocks/>
          </p:cNvSpPr>
          <p:nvPr/>
        </p:nvSpPr>
        <p:spPr>
          <a:xfrm>
            <a:off x="838200" y="1687287"/>
            <a:ext cx="10515600" cy="484970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t>Places of Praise</a:t>
            </a:r>
          </a:p>
          <a:p>
            <a:pPr marL="0" indent="0">
              <a:buNone/>
            </a:pPr>
            <a:r>
              <a:rPr lang="en-US" b="1" dirty="0"/>
              <a:t>	</a:t>
            </a:r>
          </a:p>
          <a:p>
            <a:pPr marL="0" indent="0">
              <a:buNone/>
            </a:pPr>
            <a:r>
              <a:rPr lang="en-US" b="1" baseline="30000" dirty="0"/>
              <a:t>	1b </a:t>
            </a:r>
            <a:r>
              <a:rPr lang="en-US" b="1" dirty="0"/>
              <a:t>Praise God in His sanctuary; </a:t>
            </a:r>
            <a:endParaRPr lang="en-US" dirty="0"/>
          </a:p>
          <a:p>
            <a:pPr marL="0" indent="0">
              <a:buNone/>
            </a:pPr>
            <a:r>
              <a:rPr lang="en-US" b="1" dirty="0"/>
              <a:t>		Praise Him in His mighty firmament! </a:t>
            </a:r>
            <a:endParaRPr lang="en-US" dirty="0"/>
          </a:p>
        </p:txBody>
      </p:sp>
    </p:spTree>
    <p:extLst>
      <p:ext uri="{BB962C8B-B14F-4D97-AF65-F5344CB8AC3E}">
        <p14:creationId xmlns:p14="http://schemas.microsoft.com/office/powerpoint/2010/main" val="2171700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2020</Words>
  <Application>Microsoft Macintosh PowerPoint</Application>
  <PresentationFormat>Widescreen</PresentationFormat>
  <Paragraphs>110</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Martin</dc:creator>
  <cp:lastModifiedBy>Lee Martin</cp:lastModifiedBy>
  <cp:revision>5</cp:revision>
  <dcterms:created xsi:type="dcterms:W3CDTF">2022-08-19T18:37:21Z</dcterms:created>
  <dcterms:modified xsi:type="dcterms:W3CDTF">2022-08-27T18:32:10Z</dcterms:modified>
</cp:coreProperties>
</file>