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72" r:id="rId3"/>
    <p:sldId id="273" r:id="rId4"/>
    <p:sldId id="290" r:id="rId5"/>
    <p:sldId id="274" r:id="rId6"/>
    <p:sldId id="291" r:id="rId7"/>
    <p:sldId id="275" r:id="rId8"/>
    <p:sldId id="292" r:id="rId9"/>
    <p:sldId id="276" r:id="rId10"/>
    <p:sldId id="277" r:id="rId11"/>
    <p:sldId id="293" r:id="rId12"/>
    <p:sldId id="278" r:id="rId13"/>
    <p:sldId id="294" r:id="rId14"/>
    <p:sldId id="279" r:id="rId15"/>
    <p:sldId id="280" r:id="rId16"/>
    <p:sldId id="295" r:id="rId17"/>
    <p:sldId id="281" r:id="rId18"/>
    <p:sldId id="296" r:id="rId19"/>
    <p:sldId id="282" r:id="rId20"/>
    <p:sldId id="283" r:id="rId21"/>
    <p:sldId id="297" r:id="rId22"/>
    <p:sldId id="284" r:id="rId23"/>
    <p:sldId id="298" r:id="rId24"/>
    <p:sldId id="285" r:id="rId25"/>
    <p:sldId id="299" r:id="rId26"/>
    <p:sldId id="286" r:id="rId27"/>
    <p:sldId id="300" r:id="rId28"/>
    <p:sldId id="287" r:id="rId29"/>
    <p:sldId id="288" r:id="rId30"/>
    <p:sldId id="289" r:id="rId31"/>
    <p:sldId id="30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p:restoredTop sz="96240"/>
  </p:normalViewPr>
  <p:slideViewPr>
    <p:cSldViewPr snapToGrid="0" snapToObjects="1">
      <p:cViewPr varScale="1">
        <p:scale>
          <a:sx n="125" d="100"/>
          <a:sy n="125" d="100"/>
        </p:scale>
        <p:origin x="60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BFE40-DCAE-6B70-5994-DA1D6150A8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450007-2D39-215D-2256-CD92816812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008392-01AA-30C7-187C-17C0C43ABA48}"/>
              </a:ext>
            </a:extLst>
          </p:cNvPr>
          <p:cNvSpPr>
            <a:spLocks noGrp="1"/>
          </p:cNvSpPr>
          <p:nvPr>
            <p:ph type="dt" sz="half" idx="10"/>
          </p:nvPr>
        </p:nvSpPr>
        <p:spPr/>
        <p:txBody>
          <a:bodyPr/>
          <a:lstStyle/>
          <a:p>
            <a:fld id="{D9365A9F-08B3-AF42-ABB7-0BC322465907}" type="datetimeFigureOut">
              <a:rPr lang="en-US" smtClean="0"/>
              <a:t>8/16/22</a:t>
            </a:fld>
            <a:endParaRPr lang="en-US"/>
          </a:p>
        </p:txBody>
      </p:sp>
      <p:sp>
        <p:nvSpPr>
          <p:cNvPr id="5" name="Footer Placeholder 4">
            <a:extLst>
              <a:ext uri="{FF2B5EF4-FFF2-40B4-BE49-F238E27FC236}">
                <a16:creationId xmlns:a16="http://schemas.microsoft.com/office/drawing/2014/main" id="{D7D0F84D-FE98-BC6F-7F73-C09460B001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7DD735-0096-D80C-CD01-2D40798ABC9C}"/>
              </a:ext>
            </a:extLst>
          </p:cNvPr>
          <p:cNvSpPr>
            <a:spLocks noGrp="1"/>
          </p:cNvSpPr>
          <p:nvPr>
            <p:ph type="sldNum" sz="quarter" idx="12"/>
          </p:nvPr>
        </p:nvSpPr>
        <p:spPr/>
        <p:txBody>
          <a:bodyPr/>
          <a:lstStyle/>
          <a:p>
            <a:fld id="{DB74B9BD-1C63-0240-9281-0DE43C7218A7}" type="slidenum">
              <a:rPr lang="en-US" smtClean="0"/>
              <a:t>‹#›</a:t>
            </a:fld>
            <a:endParaRPr lang="en-US"/>
          </a:p>
        </p:txBody>
      </p:sp>
    </p:spTree>
    <p:extLst>
      <p:ext uri="{BB962C8B-B14F-4D97-AF65-F5344CB8AC3E}">
        <p14:creationId xmlns:p14="http://schemas.microsoft.com/office/powerpoint/2010/main" val="87805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5BB9-1DA7-BC03-EA16-2561B7B9BB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D964B8-DB19-8267-E074-C45203CF76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0E8A73-EF22-755C-B10E-BA3AD7CE0C8B}"/>
              </a:ext>
            </a:extLst>
          </p:cNvPr>
          <p:cNvSpPr>
            <a:spLocks noGrp="1"/>
          </p:cNvSpPr>
          <p:nvPr>
            <p:ph type="dt" sz="half" idx="10"/>
          </p:nvPr>
        </p:nvSpPr>
        <p:spPr/>
        <p:txBody>
          <a:bodyPr/>
          <a:lstStyle/>
          <a:p>
            <a:fld id="{D9365A9F-08B3-AF42-ABB7-0BC322465907}" type="datetimeFigureOut">
              <a:rPr lang="en-US" smtClean="0"/>
              <a:t>8/16/22</a:t>
            </a:fld>
            <a:endParaRPr lang="en-US"/>
          </a:p>
        </p:txBody>
      </p:sp>
      <p:sp>
        <p:nvSpPr>
          <p:cNvPr id="5" name="Footer Placeholder 4">
            <a:extLst>
              <a:ext uri="{FF2B5EF4-FFF2-40B4-BE49-F238E27FC236}">
                <a16:creationId xmlns:a16="http://schemas.microsoft.com/office/drawing/2014/main" id="{A7B6152D-E7F0-0CB6-9853-2FE5ECB3C6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03320D-C775-1FE6-9123-9B5BB1534CAA}"/>
              </a:ext>
            </a:extLst>
          </p:cNvPr>
          <p:cNvSpPr>
            <a:spLocks noGrp="1"/>
          </p:cNvSpPr>
          <p:nvPr>
            <p:ph type="sldNum" sz="quarter" idx="12"/>
          </p:nvPr>
        </p:nvSpPr>
        <p:spPr/>
        <p:txBody>
          <a:bodyPr/>
          <a:lstStyle/>
          <a:p>
            <a:fld id="{DB74B9BD-1C63-0240-9281-0DE43C7218A7}" type="slidenum">
              <a:rPr lang="en-US" smtClean="0"/>
              <a:t>‹#›</a:t>
            </a:fld>
            <a:endParaRPr lang="en-US"/>
          </a:p>
        </p:txBody>
      </p:sp>
    </p:spTree>
    <p:extLst>
      <p:ext uri="{BB962C8B-B14F-4D97-AF65-F5344CB8AC3E}">
        <p14:creationId xmlns:p14="http://schemas.microsoft.com/office/powerpoint/2010/main" val="2174268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F08229-5A7E-CB6A-3C0A-CF2BB25DCF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C2471C-F006-9072-A9CB-04D42C8755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A237CB-09C3-EC0B-D5FD-EB78B036A7D4}"/>
              </a:ext>
            </a:extLst>
          </p:cNvPr>
          <p:cNvSpPr>
            <a:spLocks noGrp="1"/>
          </p:cNvSpPr>
          <p:nvPr>
            <p:ph type="dt" sz="half" idx="10"/>
          </p:nvPr>
        </p:nvSpPr>
        <p:spPr/>
        <p:txBody>
          <a:bodyPr/>
          <a:lstStyle/>
          <a:p>
            <a:fld id="{D9365A9F-08B3-AF42-ABB7-0BC322465907}" type="datetimeFigureOut">
              <a:rPr lang="en-US" smtClean="0"/>
              <a:t>8/16/22</a:t>
            </a:fld>
            <a:endParaRPr lang="en-US"/>
          </a:p>
        </p:txBody>
      </p:sp>
      <p:sp>
        <p:nvSpPr>
          <p:cNvPr id="5" name="Footer Placeholder 4">
            <a:extLst>
              <a:ext uri="{FF2B5EF4-FFF2-40B4-BE49-F238E27FC236}">
                <a16:creationId xmlns:a16="http://schemas.microsoft.com/office/drawing/2014/main" id="{5E3A89BC-08CB-C4B9-1E7B-9CF87547AC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96DA1-26E6-4703-C595-4F2B832168D1}"/>
              </a:ext>
            </a:extLst>
          </p:cNvPr>
          <p:cNvSpPr>
            <a:spLocks noGrp="1"/>
          </p:cNvSpPr>
          <p:nvPr>
            <p:ph type="sldNum" sz="quarter" idx="12"/>
          </p:nvPr>
        </p:nvSpPr>
        <p:spPr/>
        <p:txBody>
          <a:bodyPr/>
          <a:lstStyle/>
          <a:p>
            <a:fld id="{DB74B9BD-1C63-0240-9281-0DE43C7218A7}" type="slidenum">
              <a:rPr lang="en-US" smtClean="0"/>
              <a:t>‹#›</a:t>
            </a:fld>
            <a:endParaRPr lang="en-US"/>
          </a:p>
        </p:txBody>
      </p:sp>
    </p:spTree>
    <p:extLst>
      <p:ext uri="{BB962C8B-B14F-4D97-AF65-F5344CB8AC3E}">
        <p14:creationId xmlns:p14="http://schemas.microsoft.com/office/powerpoint/2010/main" val="2979393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F7CFB-741E-4B15-5CEB-888C77418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1CD71E-08FA-09AE-F145-781414117D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E9EAC8-8E04-959B-7DD6-E08E3CBC10F1}"/>
              </a:ext>
            </a:extLst>
          </p:cNvPr>
          <p:cNvSpPr>
            <a:spLocks noGrp="1"/>
          </p:cNvSpPr>
          <p:nvPr>
            <p:ph type="dt" sz="half" idx="10"/>
          </p:nvPr>
        </p:nvSpPr>
        <p:spPr/>
        <p:txBody>
          <a:bodyPr/>
          <a:lstStyle/>
          <a:p>
            <a:fld id="{D9365A9F-08B3-AF42-ABB7-0BC322465907}" type="datetimeFigureOut">
              <a:rPr lang="en-US" smtClean="0"/>
              <a:t>8/16/22</a:t>
            </a:fld>
            <a:endParaRPr lang="en-US"/>
          </a:p>
        </p:txBody>
      </p:sp>
      <p:sp>
        <p:nvSpPr>
          <p:cNvPr id="5" name="Footer Placeholder 4">
            <a:extLst>
              <a:ext uri="{FF2B5EF4-FFF2-40B4-BE49-F238E27FC236}">
                <a16:creationId xmlns:a16="http://schemas.microsoft.com/office/drawing/2014/main" id="{E52CBF7C-389A-465D-C443-09860D29BD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72350-5FC5-0E21-E59D-247E30B28347}"/>
              </a:ext>
            </a:extLst>
          </p:cNvPr>
          <p:cNvSpPr>
            <a:spLocks noGrp="1"/>
          </p:cNvSpPr>
          <p:nvPr>
            <p:ph type="sldNum" sz="quarter" idx="12"/>
          </p:nvPr>
        </p:nvSpPr>
        <p:spPr/>
        <p:txBody>
          <a:bodyPr/>
          <a:lstStyle/>
          <a:p>
            <a:fld id="{DB74B9BD-1C63-0240-9281-0DE43C7218A7}" type="slidenum">
              <a:rPr lang="en-US" smtClean="0"/>
              <a:t>‹#›</a:t>
            </a:fld>
            <a:endParaRPr lang="en-US"/>
          </a:p>
        </p:txBody>
      </p:sp>
    </p:spTree>
    <p:extLst>
      <p:ext uri="{BB962C8B-B14F-4D97-AF65-F5344CB8AC3E}">
        <p14:creationId xmlns:p14="http://schemas.microsoft.com/office/powerpoint/2010/main" val="1191272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E6B0B-4D54-1D01-80B6-D6B3469540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12CF1E-AF0A-1551-CCC6-C156F76786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FE78C-1EC2-1D4C-0272-518EB70CBB77}"/>
              </a:ext>
            </a:extLst>
          </p:cNvPr>
          <p:cNvSpPr>
            <a:spLocks noGrp="1"/>
          </p:cNvSpPr>
          <p:nvPr>
            <p:ph type="dt" sz="half" idx="10"/>
          </p:nvPr>
        </p:nvSpPr>
        <p:spPr/>
        <p:txBody>
          <a:bodyPr/>
          <a:lstStyle/>
          <a:p>
            <a:fld id="{D9365A9F-08B3-AF42-ABB7-0BC322465907}" type="datetimeFigureOut">
              <a:rPr lang="en-US" smtClean="0"/>
              <a:t>8/16/22</a:t>
            </a:fld>
            <a:endParaRPr lang="en-US"/>
          </a:p>
        </p:txBody>
      </p:sp>
      <p:sp>
        <p:nvSpPr>
          <p:cNvPr id="5" name="Footer Placeholder 4">
            <a:extLst>
              <a:ext uri="{FF2B5EF4-FFF2-40B4-BE49-F238E27FC236}">
                <a16:creationId xmlns:a16="http://schemas.microsoft.com/office/drawing/2014/main" id="{C3BF95C5-4A50-52A8-56D3-825DADAD0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A928ED-6B91-C022-E1F0-6F71FFF069DC}"/>
              </a:ext>
            </a:extLst>
          </p:cNvPr>
          <p:cNvSpPr>
            <a:spLocks noGrp="1"/>
          </p:cNvSpPr>
          <p:nvPr>
            <p:ph type="sldNum" sz="quarter" idx="12"/>
          </p:nvPr>
        </p:nvSpPr>
        <p:spPr/>
        <p:txBody>
          <a:bodyPr/>
          <a:lstStyle/>
          <a:p>
            <a:fld id="{DB74B9BD-1C63-0240-9281-0DE43C7218A7}" type="slidenum">
              <a:rPr lang="en-US" smtClean="0"/>
              <a:t>‹#›</a:t>
            </a:fld>
            <a:endParaRPr lang="en-US"/>
          </a:p>
        </p:txBody>
      </p:sp>
    </p:spTree>
    <p:extLst>
      <p:ext uri="{BB962C8B-B14F-4D97-AF65-F5344CB8AC3E}">
        <p14:creationId xmlns:p14="http://schemas.microsoft.com/office/powerpoint/2010/main" val="109707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07A29-8418-FED7-D546-4757946942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5E6B79-5FDA-0044-6476-849E6FBF09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EECBDD-91CD-28CA-257F-852511457B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789FA7-693B-80E7-4CED-F761C755EEDE}"/>
              </a:ext>
            </a:extLst>
          </p:cNvPr>
          <p:cNvSpPr>
            <a:spLocks noGrp="1"/>
          </p:cNvSpPr>
          <p:nvPr>
            <p:ph type="dt" sz="half" idx="10"/>
          </p:nvPr>
        </p:nvSpPr>
        <p:spPr/>
        <p:txBody>
          <a:bodyPr/>
          <a:lstStyle/>
          <a:p>
            <a:fld id="{D9365A9F-08B3-AF42-ABB7-0BC322465907}" type="datetimeFigureOut">
              <a:rPr lang="en-US" smtClean="0"/>
              <a:t>8/16/22</a:t>
            </a:fld>
            <a:endParaRPr lang="en-US"/>
          </a:p>
        </p:txBody>
      </p:sp>
      <p:sp>
        <p:nvSpPr>
          <p:cNvPr id="6" name="Footer Placeholder 5">
            <a:extLst>
              <a:ext uri="{FF2B5EF4-FFF2-40B4-BE49-F238E27FC236}">
                <a16:creationId xmlns:a16="http://schemas.microsoft.com/office/drawing/2014/main" id="{A308CC7D-DC9F-A3E4-CBC6-3802702B68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BF4BDB-C03C-13A9-CE5D-18EAF31F7A40}"/>
              </a:ext>
            </a:extLst>
          </p:cNvPr>
          <p:cNvSpPr>
            <a:spLocks noGrp="1"/>
          </p:cNvSpPr>
          <p:nvPr>
            <p:ph type="sldNum" sz="quarter" idx="12"/>
          </p:nvPr>
        </p:nvSpPr>
        <p:spPr/>
        <p:txBody>
          <a:bodyPr/>
          <a:lstStyle/>
          <a:p>
            <a:fld id="{DB74B9BD-1C63-0240-9281-0DE43C7218A7}" type="slidenum">
              <a:rPr lang="en-US" smtClean="0"/>
              <a:t>‹#›</a:t>
            </a:fld>
            <a:endParaRPr lang="en-US"/>
          </a:p>
        </p:txBody>
      </p:sp>
    </p:spTree>
    <p:extLst>
      <p:ext uri="{BB962C8B-B14F-4D97-AF65-F5344CB8AC3E}">
        <p14:creationId xmlns:p14="http://schemas.microsoft.com/office/powerpoint/2010/main" val="3958788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93767-A1D0-8510-E8C3-1B0299A576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C53583-AE04-00A5-575A-7089B9043C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B57F89-49B0-385D-A301-155A8A9630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E20323-45B6-2BE8-40C9-9EAFAB062D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9E8798-659A-C561-8441-ED04E73363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C6A0B0-7145-EB69-AD73-055FF6123DCC}"/>
              </a:ext>
            </a:extLst>
          </p:cNvPr>
          <p:cNvSpPr>
            <a:spLocks noGrp="1"/>
          </p:cNvSpPr>
          <p:nvPr>
            <p:ph type="dt" sz="half" idx="10"/>
          </p:nvPr>
        </p:nvSpPr>
        <p:spPr/>
        <p:txBody>
          <a:bodyPr/>
          <a:lstStyle/>
          <a:p>
            <a:fld id="{D9365A9F-08B3-AF42-ABB7-0BC322465907}" type="datetimeFigureOut">
              <a:rPr lang="en-US" smtClean="0"/>
              <a:t>8/16/22</a:t>
            </a:fld>
            <a:endParaRPr lang="en-US"/>
          </a:p>
        </p:txBody>
      </p:sp>
      <p:sp>
        <p:nvSpPr>
          <p:cNvPr id="8" name="Footer Placeholder 7">
            <a:extLst>
              <a:ext uri="{FF2B5EF4-FFF2-40B4-BE49-F238E27FC236}">
                <a16:creationId xmlns:a16="http://schemas.microsoft.com/office/drawing/2014/main" id="{F8BB33C7-F1E9-112F-9911-979E82DBDC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D08D81-EDB4-2C4C-D3CD-7A7CB1F19D4C}"/>
              </a:ext>
            </a:extLst>
          </p:cNvPr>
          <p:cNvSpPr>
            <a:spLocks noGrp="1"/>
          </p:cNvSpPr>
          <p:nvPr>
            <p:ph type="sldNum" sz="quarter" idx="12"/>
          </p:nvPr>
        </p:nvSpPr>
        <p:spPr/>
        <p:txBody>
          <a:bodyPr/>
          <a:lstStyle/>
          <a:p>
            <a:fld id="{DB74B9BD-1C63-0240-9281-0DE43C7218A7}" type="slidenum">
              <a:rPr lang="en-US" smtClean="0"/>
              <a:t>‹#›</a:t>
            </a:fld>
            <a:endParaRPr lang="en-US"/>
          </a:p>
        </p:txBody>
      </p:sp>
    </p:spTree>
    <p:extLst>
      <p:ext uri="{BB962C8B-B14F-4D97-AF65-F5344CB8AC3E}">
        <p14:creationId xmlns:p14="http://schemas.microsoft.com/office/powerpoint/2010/main" val="3416932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BEF49-0042-70A5-5A16-E9DA28BB88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4AA319-7174-65AE-B384-D71BAF7CEDD8}"/>
              </a:ext>
            </a:extLst>
          </p:cNvPr>
          <p:cNvSpPr>
            <a:spLocks noGrp="1"/>
          </p:cNvSpPr>
          <p:nvPr>
            <p:ph type="dt" sz="half" idx="10"/>
          </p:nvPr>
        </p:nvSpPr>
        <p:spPr/>
        <p:txBody>
          <a:bodyPr/>
          <a:lstStyle/>
          <a:p>
            <a:fld id="{D9365A9F-08B3-AF42-ABB7-0BC322465907}" type="datetimeFigureOut">
              <a:rPr lang="en-US" smtClean="0"/>
              <a:t>8/16/22</a:t>
            </a:fld>
            <a:endParaRPr lang="en-US"/>
          </a:p>
        </p:txBody>
      </p:sp>
      <p:sp>
        <p:nvSpPr>
          <p:cNvPr id="4" name="Footer Placeholder 3">
            <a:extLst>
              <a:ext uri="{FF2B5EF4-FFF2-40B4-BE49-F238E27FC236}">
                <a16:creationId xmlns:a16="http://schemas.microsoft.com/office/drawing/2014/main" id="{19432C61-F99B-C73E-E4E2-F39CDEA0DA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E462BC-7B8D-3B4E-941E-4726AE17CB05}"/>
              </a:ext>
            </a:extLst>
          </p:cNvPr>
          <p:cNvSpPr>
            <a:spLocks noGrp="1"/>
          </p:cNvSpPr>
          <p:nvPr>
            <p:ph type="sldNum" sz="quarter" idx="12"/>
          </p:nvPr>
        </p:nvSpPr>
        <p:spPr/>
        <p:txBody>
          <a:bodyPr/>
          <a:lstStyle/>
          <a:p>
            <a:fld id="{DB74B9BD-1C63-0240-9281-0DE43C7218A7}" type="slidenum">
              <a:rPr lang="en-US" smtClean="0"/>
              <a:t>‹#›</a:t>
            </a:fld>
            <a:endParaRPr lang="en-US"/>
          </a:p>
        </p:txBody>
      </p:sp>
    </p:spTree>
    <p:extLst>
      <p:ext uri="{BB962C8B-B14F-4D97-AF65-F5344CB8AC3E}">
        <p14:creationId xmlns:p14="http://schemas.microsoft.com/office/powerpoint/2010/main" val="3376457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EAE2BF-431F-C9E1-8CCF-606D7E13E805}"/>
              </a:ext>
            </a:extLst>
          </p:cNvPr>
          <p:cNvSpPr>
            <a:spLocks noGrp="1"/>
          </p:cNvSpPr>
          <p:nvPr>
            <p:ph type="dt" sz="half" idx="10"/>
          </p:nvPr>
        </p:nvSpPr>
        <p:spPr/>
        <p:txBody>
          <a:bodyPr/>
          <a:lstStyle/>
          <a:p>
            <a:fld id="{D9365A9F-08B3-AF42-ABB7-0BC322465907}" type="datetimeFigureOut">
              <a:rPr lang="en-US" smtClean="0"/>
              <a:t>8/16/22</a:t>
            </a:fld>
            <a:endParaRPr lang="en-US"/>
          </a:p>
        </p:txBody>
      </p:sp>
      <p:sp>
        <p:nvSpPr>
          <p:cNvPr id="3" name="Footer Placeholder 2">
            <a:extLst>
              <a:ext uri="{FF2B5EF4-FFF2-40B4-BE49-F238E27FC236}">
                <a16:creationId xmlns:a16="http://schemas.microsoft.com/office/drawing/2014/main" id="{A1A617F0-0229-84E0-931A-67338BAC9D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851925-1D98-157E-4A39-0BCB7FAC2FAA}"/>
              </a:ext>
            </a:extLst>
          </p:cNvPr>
          <p:cNvSpPr>
            <a:spLocks noGrp="1"/>
          </p:cNvSpPr>
          <p:nvPr>
            <p:ph type="sldNum" sz="quarter" idx="12"/>
          </p:nvPr>
        </p:nvSpPr>
        <p:spPr/>
        <p:txBody>
          <a:bodyPr/>
          <a:lstStyle/>
          <a:p>
            <a:fld id="{DB74B9BD-1C63-0240-9281-0DE43C7218A7}" type="slidenum">
              <a:rPr lang="en-US" smtClean="0"/>
              <a:t>‹#›</a:t>
            </a:fld>
            <a:endParaRPr lang="en-US"/>
          </a:p>
        </p:txBody>
      </p:sp>
    </p:spTree>
    <p:extLst>
      <p:ext uri="{BB962C8B-B14F-4D97-AF65-F5344CB8AC3E}">
        <p14:creationId xmlns:p14="http://schemas.microsoft.com/office/powerpoint/2010/main" val="1003455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8C90B-033E-F59F-474B-AFD6F082EF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0D5254-CE80-8A06-BECB-5F7C037F37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2AB96B-93A2-CE63-1ECA-C724B32096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518CB-6025-B280-ED88-084083CC7775}"/>
              </a:ext>
            </a:extLst>
          </p:cNvPr>
          <p:cNvSpPr>
            <a:spLocks noGrp="1"/>
          </p:cNvSpPr>
          <p:nvPr>
            <p:ph type="dt" sz="half" idx="10"/>
          </p:nvPr>
        </p:nvSpPr>
        <p:spPr/>
        <p:txBody>
          <a:bodyPr/>
          <a:lstStyle/>
          <a:p>
            <a:fld id="{D9365A9F-08B3-AF42-ABB7-0BC322465907}" type="datetimeFigureOut">
              <a:rPr lang="en-US" smtClean="0"/>
              <a:t>8/16/22</a:t>
            </a:fld>
            <a:endParaRPr lang="en-US"/>
          </a:p>
        </p:txBody>
      </p:sp>
      <p:sp>
        <p:nvSpPr>
          <p:cNvPr id="6" name="Footer Placeholder 5">
            <a:extLst>
              <a:ext uri="{FF2B5EF4-FFF2-40B4-BE49-F238E27FC236}">
                <a16:creationId xmlns:a16="http://schemas.microsoft.com/office/drawing/2014/main" id="{EAD9DC5E-6DF5-FA4B-2BC1-B802227355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CBFB2D-BC4C-1267-E26F-1A2759EE96E8}"/>
              </a:ext>
            </a:extLst>
          </p:cNvPr>
          <p:cNvSpPr>
            <a:spLocks noGrp="1"/>
          </p:cNvSpPr>
          <p:nvPr>
            <p:ph type="sldNum" sz="quarter" idx="12"/>
          </p:nvPr>
        </p:nvSpPr>
        <p:spPr/>
        <p:txBody>
          <a:bodyPr/>
          <a:lstStyle/>
          <a:p>
            <a:fld id="{DB74B9BD-1C63-0240-9281-0DE43C7218A7}" type="slidenum">
              <a:rPr lang="en-US" smtClean="0"/>
              <a:t>‹#›</a:t>
            </a:fld>
            <a:endParaRPr lang="en-US"/>
          </a:p>
        </p:txBody>
      </p:sp>
    </p:spTree>
    <p:extLst>
      <p:ext uri="{BB962C8B-B14F-4D97-AF65-F5344CB8AC3E}">
        <p14:creationId xmlns:p14="http://schemas.microsoft.com/office/powerpoint/2010/main" val="3452024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6E5A9-22F7-32C6-E3B2-FEFC1E73D1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DC239D-2AE5-B14D-4817-7B4A601DB5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89F984-CCE4-FA56-C47A-148D45963B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8D4719-DF97-4BBE-B70C-CA1D215547E9}"/>
              </a:ext>
            </a:extLst>
          </p:cNvPr>
          <p:cNvSpPr>
            <a:spLocks noGrp="1"/>
          </p:cNvSpPr>
          <p:nvPr>
            <p:ph type="dt" sz="half" idx="10"/>
          </p:nvPr>
        </p:nvSpPr>
        <p:spPr/>
        <p:txBody>
          <a:bodyPr/>
          <a:lstStyle/>
          <a:p>
            <a:fld id="{D9365A9F-08B3-AF42-ABB7-0BC322465907}" type="datetimeFigureOut">
              <a:rPr lang="en-US" smtClean="0"/>
              <a:t>8/16/22</a:t>
            </a:fld>
            <a:endParaRPr lang="en-US"/>
          </a:p>
        </p:txBody>
      </p:sp>
      <p:sp>
        <p:nvSpPr>
          <p:cNvPr id="6" name="Footer Placeholder 5">
            <a:extLst>
              <a:ext uri="{FF2B5EF4-FFF2-40B4-BE49-F238E27FC236}">
                <a16:creationId xmlns:a16="http://schemas.microsoft.com/office/drawing/2014/main" id="{F93BD344-4EA8-D7DD-B2FA-F9ACED43EA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A32AC7-3F49-7BE3-A9A8-8E80FA7CCA57}"/>
              </a:ext>
            </a:extLst>
          </p:cNvPr>
          <p:cNvSpPr>
            <a:spLocks noGrp="1"/>
          </p:cNvSpPr>
          <p:nvPr>
            <p:ph type="sldNum" sz="quarter" idx="12"/>
          </p:nvPr>
        </p:nvSpPr>
        <p:spPr/>
        <p:txBody>
          <a:bodyPr/>
          <a:lstStyle/>
          <a:p>
            <a:fld id="{DB74B9BD-1C63-0240-9281-0DE43C7218A7}" type="slidenum">
              <a:rPr lang="en-US" smtClean="0"/>
              <a:t>‹#›</a:t>
            </a:fld>
            <a:endParaRPr lang="en-US"/>
          </a:p>
        </p:txBody>
      </p:sp>
    </p:spTree>
    <p:extLst>
      <p:ext uri="{BB962C8B-B14F-4D97-AF65-F5344CB8AC3E}">
        <p14:creationId xmlns:p14="http://schemas.microsoft.com/office/powerpoint/2010/main" val="3724768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32BEA9-38C2-9A66-99E0-9BC6623149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F48C4C-0838-AD49-1709-6E172F5C76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831F51-8F16-225B-C3D2-5511EC9710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365A9F-08B3-AF42-ABB7-0BC322465907}" type="datetimeFigureOut">
              <a:rPr lang="en-US" smtClean="0"/>
              <a:t>8/16/22</a:t>
            </a:fld>
            <a:endParaRPr lang="en-US"/>
          </a:p>
        </p:txBody>
      </p:sp>
      <p:sp>
        <p:nvSpPr>
          <p:cNvPr id="5" name="Footer Placeholder 4">
            <a:extLst>
              <a:ext uri="{FF2B5EF4-FFF2-40B4-BE49-F238E27FC236}">
                <a16:creationId xmlns:a16="http://schemas.microsoft.com/office/drawing/2014/main" id="{34CD7FC7-6A81-EF98-7BC3-CB8F5AD986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2267F3-CEE1-0610-53B8-E71C2F411B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74B9BD-1C63-0240-9281-0DE43C7218A7}" type="slidenum">
              <a:rPr lang="en-US" smtClean="0"/>
              <a:t>‹#›</a:t>
            </a:fld>
            <a:endParaRPr lang="en-US"/>
          </a:p>
        </p:txBody>
      </p:sp>
    </p:spTree>
    <p:extLst>
      <p:ext uri="{BB962C8B-B14F-4D97-AF65-F5344CB8AC3E}">
        <p14:creationId xmlns:p14="http://schemas.microsoft.com/office/powerpoint/2010/main" val="4053161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1BA767-AEC9-475A-54BB-4834A794527F}"/>
              </a:ext>
            </a:extLst>
          </p:cNvPr>
          <p:cNvPicPr>
            <a:picLocks noChangeAspect="1"/>
          </p:cNvPicPr>
          <p:nvPr/>
        </p:nvPicPr>
        <p:blipFill>
          <a:blip r:embed="rId2"/>
          <a:stretch>
            <a:fillRect/>
          </a:stretch>
        </p:blipFill>
        <p:spPr>
          <a:xfrm>
            <a:off x="0" y="-1022685"/>
            <a:ext cx="12192000" cy="8903369"/>
          </a:xfrm>
          <a:prstGeom prst="rect">
            <a:avLst/>
          </a:prstGeom>
        </p:spPr>
      </p:pic>
    </p:spTree>
    <p:extLst>
      <p:ext uri="{BB962C8B-B14F-4D97-AF65-F5344CB8AC3E}">
        <p14:creationId xmlns:p14="http://schemas.microsoft.com/office/powerpoint/2010/main" val="1994575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174241"/>
            <a:ext cx="10515600" cy="4362746"/>
          </a:xfrm>
        </p:spPr>
        <p:txBody>
          <a:bodyPr>
            <a:normAutofit/>
          </a:bodyPr>
          <a:lstStyle/>
          <a:p>
            <a:pPr marL="0" indent="0">
              <a:buNone/>
            </a:pPr>
            <a:r>
              <a:rPr lang="en-US" b="1" dirty="0"/>
              <a:t>I went to Bethlehem in Judah; now I am going to the house of the </a:t>
            </a:r>
            <a:r>
              <a:rPr lang="en-US" b="1" cap="small" dirty="0"/>
              <a:t>Lord</a:t>
            </a:r>
            <a:r>
              <a:rPr lang="en-US" b="1" dirty="0"/>
              <a:t>. But there is no one who will take me into his house, </a:t>
            </a:r>
            <a:r>
              <a:rPr lang="en-US" b="1" baseline="30000" dirty="0"/>
              <a:t>19</a:t>
            </a:r>
            <a:r>
              <a:rPr lang="en-US" b="1" dirty="0"/>
              <a:t> although we have both straw and fodder for our donkeys, and bread and wine for myself, for your female servant, and for the young man who is with your servant; there is no lack of anything.’ </a:t>
            </a:r>
            <a:r>
              <a:rPr lang="en-US" b="1" baseline="30000" dirty="0"/>
              <a:t>20</a:t>
            </a:r>
            <a:r>
              <a:rPr lang="en-US" b="1" dirty="0"/>
              <a:t> And the old man said, ‘Peace be with you! However, let all your needs be my responsibility; only do not spend the night in the open square.’ </a:t>
            </a:r>
            <a:r>
              <a:rPr lang="en-US" b="1" baseline="30000" dirty="0"/>
              <a:t>21</a:t>
            </a:r>
            <a:r>
              <a:rPr lang="en-US" b="1" dirty="0"/>
              <a:t> So he brought him into his house, and gave fodder to the donkeys. And they washed their feet, and ate and drank.</a:t>
            </a:r>
            <a:endParaRPr lang="en-US" dirty="0"/>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934720" y="111867"/>
            <a:ext cx="7620000" cy="1391055"/>
          </a:xfrm>
        </p:spPr>
        <p:txBody>
          <a:bodyPr/>
          <a:lstStyle/>
          <a:p>
            <a:r>
              <a:rPr lang="en-US" b="1" cap="small" dirty="0">
                <a:solidFill>
                  <a:schemeClr val="bg1"/>
                </a:solidFill>
              </a:rPr>
              <a:t>Victory Threatened by Disunity</a:t>
            </a:r>
            <a:br>
              <a:rPr lang="en-US" b="1" cap="small" dirty="0">
                <a:solidFill>
                  <a:schemeClr val="bg1"/>
                </a:solidFill>
              </a:rPr>
            </a:br>
            <a:r>
              <a:rPr lang="en-US" b="1" cap="small" dirty="0">
                <a:solidFill>
                  <a:schemeClr val="bg1"/>
                </a:solidFill>
              </a:rPr>
              <a:t>Judges 19.1–21.25</a:t>
            </a:r>
          </a:p>
        </p:txBody>
      </p:sp>
    </p:spTree>
    <p:extLst>
      <p:ext uri="{BB962C8B-B14F-4D97-AF65-F5344CB8AC3E}">
        <p14:creationId xmlns:p14="http://schemas.microsoft.com/office/powerpoint/2010/main" val="3046020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174241"/>
            <a:ext cx="10515600" cy="4362746"/>
          </a:xfrm>
        </p:spPr>
        <p:txBody>
          <a:bodyPr>
            <a:normAutofit/>
          </a:bodyPr>
          <a:lstStyle/>
          <a:p>
            <a:pPr marL="0" indent="0">
              <a:buNone/>
            </a:pPr>
            <a:r>
              <a:rPr lang="en-US" b="1" dirty="0"/>
              <a:t>An Old Man with Hospitality (19.16–21)</a:t>
            </a:r>
          </a:p>
          <a:p>
            <a:pPr lvl="0"/>
            <a:r>
              <a:rPr lang="en-US" dirty="0"/>
              <a:t>The travelers are approached by an old man who is coming in from working in the </a:t>
            </a:r>
            <a:r>
              <a:rPr lang="en-US" u="sng" dirty="0"/>
              <a:t>fields</a:t>
            </a:r>
            <a:r>
              <a:rPr lang="en-US" dirty="0"/>
              <a:t>. </a:t>
            </a:r>
          </a:p>
          <a:p>
            <a:pPr lvl="0"/>
            <a:r>
              <a:rPr lang="en-US" dirty="0"/>
              <a:t>The old man assures them of his </a:t>
            </a:r>
            <a:r>
              <a:rPr lang="en-US" u="sng" dirty="0"/>
              <a:t>good</a:t>
            </a:r>
            <a:r>
              <a:rPr lang="en-US" dirty="0"/>
              <a:t> will by saying, ‘Peace be to you,’ and he insists on serving them and providing all of their needs. </a:t>
            </a:r>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934720" y="111867"/>
            <a:ext cx="7620000" cy="1391055"/>
          </a:xfrm>
        </p:spPr>
        <p:txBody>
          <a:bodyPr/>
          <a:lstStyle/>
          <a:p>
            <a:r>
              <a:rPr lang="en-US" b="1" cap="small" dirty="0">
                <a:solidFill>
                  <a:schemeClr val="bg1"/>
                </a:solidFill>
              </a:rPr>
              <a:t>Victory Threatened by Disunity</a:t>
            </a:r>
            <a:br>
              <a:rPr lang="en-US" b="1" cap="small" dirty="0">
                <a:solidFill>
                  <a:schemeClr val="bg1"/>
                </a:solidFill>
              </a:rPr>
            </a:br>
            <a:r>
              <a:rPr lang="en-US" b="1" cap="small" dirty="0">
                <a:solidFill>
                  <a:schemeClr val="bg1"/>
                </a:solidFill>
              </a:rPr>
              <a:t>Judges 19.1–21.25</a:t>
            </a:r>
          </a:p>
        </p:txBody>
      </p:sp>
    </p:spTree>
    <p:extLst>
      <p:ext uri="{BB962C8B-B14F-4D97-AF65-F5344CB8AC3E}">
        <p14:creationId xmlns:p14="http://schemas.microsoft.com/office/powerpoint/2010/main" val="3777081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174241"/>
            <a:ext cx="10515600" cy="4362746"/>
          </a:xfrm>
        </p:spPr>
        <p:txBody>
          <a:bodyPr>
            <a:normAutofit/>
          </a:bodyPr>
          <a:lstStyle/>
          <a:p>
            <a:pPr marL="0" indent="0">
              <a:buNone/>
            </a:pPr>
            <a:r>
              <a:rPr lang="en-US" sz="3200" b="1" dirty="0"/>
              <a:t>A Murderous Mob (19.22–24) </a:t>
            </a:r>
          </a:p>
          <a:p>
            <a:pPr marL="0" indent="0">
              <a:buNone/>
            </a:pPr>
            <a:r>
              <a:rPr lang="en-US" sz="3200" b="1" baseline="30000" dirty="0"/>
              <a:t>22</a:t>
            </a:r>
            <a:r>
              <a:rPr lang="en-US" sz="3200" b="1" dirty="0"/>
              <a:t> As they were enjoying themselves, suddenly certain men of the city, perverted men, surrounded the house and beat on the door. They spoke to the master of the house, the old man, saying, ‘Bring out the man who came to your house, that we may know him carnally!’ </a:t>
            </a:r>
            <a:r>
              <a:rPr lang="en-US" sz="3200" b="1" baseline="30000" dirty="0"/>
              <a:t>23</a:t>
            </a:r>
            <a:r>
              <a:rPr lang="en-US" sz="3200" b="1" dirty="0"/>
              <a:t> But the man, the master of the house, went out to them and said to them, ‘No, my brethren! I beg you, do not act so wickedly! Seeing this man has come into my house, do not commit this outrage. </a:t>
            </a:r>
            <a:endParaRPr lang="en-US" sz="3200" dirty="0"/>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934720" y="111867"/>
            <a:ext cx="7620000" cy="1391055"/>
          </a:xfrm>
        </p:spPr>
        <p:txBody>
          <a:bodyPr/>
          <a:lstStyle/>
          <a:p>
            <a:r>
              <a:rPr lang="en-US" b="1" cap="small" dirty="0">
                <a:solidFill>
                  <a:schemeClr val="bg1"/>
                </a:solidFill>
              </a:rPr>
              <a:t>Victory Threatened by Disunity</a:t>
            </a:r>
            <a:br>
              <a:rPr lang="en-US" b="1" cap="small" dirty="0">
                <a:solidFill>
                  <a:schemeClr val="bg1"/>
                </a:solidFill>
              </a:rPr>
            </a:br>
            <a:r>
              <a:rPr lang="en-US" b="1" cap="small" dirty="0">
                <a:solidFill>
                  <a:schemeClr val="bg1"/>
                </a:solidFill>
              </a:rPr>
              <a:t>Judges 19.1–21.25</a:t>
            </a:r>
          </a:p>
        </p:txBody>
      </p:sp>
    </p:spTree>
    <p:extLst>
      <p:ext uri="{BB962C8B-B14F-4D97-AF65-F5344CB8AC3E}">
        <p14:creationId xmlns:p14="http://schemas.microsoft.com/office/powerpoint/2010/main" val="3775431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174241"/>
            <a:ext cx="10515600" cy="4362746"/>
          </a:xfrm>
        </p:spPr>
        <p:txBody>
          <a:bodyPr>
            <a:normAutofit lnSpcReduction="10000"/>
          </a:bodyPr>
          <a:lstStyle/>
          <a:p>
            <a:pPr marL="0" indent="0">
              <a:buNone/>
            </a:pPr>
            <a:r>
              <a:rPr lang="en-US" sz="3200" b="1" dirty="0"/>
              <a:t>A Murderous Mob (19.22–24) </a:t>
            </a:r>
          </a:p>
          <a:p>
            <a:pPr lvl="0"/>
            <a:r>
              <a:rPr lang="en-US" dirty="0"/>
              <a:t>The old man welcomed his tired </a:t>
            </a:r>
            <a:r>
              <a:rPr lang="en-US" u="sng" dirty="0"/>
              <a:t>guests</a:t>
            </a:r>
            <a:r>
              <a:rPr lang="en-US" dirty="0"/>
              <a:t> according to the accepted customs of hospitality.</a:t>
            </a:r>
          </a:p>
          <a:p>
            <a:pPr lvl="0"/>
            <a:r>
              <a:rPr lang="en-US" dirty="0"/>
              <a:t>In an episode that reminds us of the story of </a:t>
            </a:r>
            <a:r>
              <a:rPr lang="en-US" u="sng" dirty="0"/>
              <a:t>Sodom</a:t>
            </a:r>
            <a:r>
              <a:rPr lang="en-US" dirty="0"/>
              <a:t> in Gen. 19.4-8, certain men of the city surrounded the house and demanded that the old man turn over the Levite to them. </a:t>
            </a:r>
          </a:p>
          <a:p>
            <a:pPr lvl="0"/>
            <a:r>
              <a:rPr lang="en-US" dirty="0"/>
              <a:t>The old man appeals to their sense of decency and reminds them of the </a:t>
            </a:r>
            <a:r>
              <a:rPr lang="en-US" u="sng" dirty="0"/>
              <a:t>customs</a:t>
            </a:r>
            <a:r>
              <a:rPr lang="en-US" dirty="0"/>
              <a:t> of hospitality. </a:t>
            </a:r>
          </a:p>
          <a:p>
            <a:pPr lvl="0"/>
            <a:r>
              <a:rPr lang="en-US" dirty="0"/>
              <a:t>In order to </a:t>
            </a:r>
            <a:r>
              <a:rPr lang="en-US" u="sng" dirty="0"/>
              <a:t>protect</a:t>
            </a:r>
            <a:r>
              <a:rPr lang="en-US" dirty="0"/>
              <a:t> his guest, the old man offers to hand over his own daughter along with the Levite’s concubine.</a:t>
            </a:r>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934720" y="111867"/>
            <a:ext cx="7620000" cy="1391055"/>
          </a:xfrm>
        </p:spPr>
        <p:txBody>
          <a:bodyPr/>
          <a:lstStyle/>
          <a:p>
            <a:r>
              <a:rPr lang="en-US" b="1" cap="small" dirty="0">
                <a:solidFill>
                  <a:schemeClr val="bg1"/>
                </a:solidFill>
              </a:rPr>
              <a:t>Victory Threatened by Disunity</a:t>
            </a:r>
            <a:br>
              <a:rPr lang="en-US" b="1" cap="small" dirty="0">
                <a:solidFill>
                  <a:schemeClr val="bg1"/>
                </a:solidFill>
              </a:rPr>
            </a:br>
            <a:r>
              <a:rPr lang="en-US" b="1" cap="small" dirty="0">
                <a:solidFill>
                  <a:schemeClr val="bg1"/>
                </a:solidFill>
              </a:rPr>
              <a:t>Judges 19.1–21.25</a:t>
            </a:r>
          </a:p>
        </p:txBody>
      </p:sp>
    </p:spTree>
    <p:extLst>
      <p:ext uri="{BB962C8B-B14F-4D97-AF65-F5344CB8AC3E}">
        <p14:creationId xmlns:p14="http://schemas.microsoft.com/office/powerpoint/2010/main" val="2735728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174241"/>
            <a:ext cx="10515600" cy="4362746"/>
          </a:xfrm>
        </p:spPr>
        <p:txBody>
          <a:bodyPr>
            <a:normAutofit/>
          </a:bodyPr>
          <a:lstStyle/>
          <a:p>
            <a:pPr marL="0" indent="0">
              <a:buNone/>
            </a:pPr>
            <a:r>
              <a:rPr lang="en-US" sz="3200" b="1" dirty="0"/>
              <a:t>A Heinous Crime (19.25-28)</a:t>
            </a:r>
          </a:p>
          <a:p>
            <a:pPr marL="0" indent="0">
              <a:buNone/>
            </a:pPr>
            <a:r>
              <a:rPr lang="en-US" sz="3200" b="1" baseline="30000" dirty="0"/>
              <a:t>25</a:t>
            </a:r>
            <a:r>
              <a:rPr lang="en-US" sz="3200" b="1" dirty="0"/>
              <a:t> But the men would not heed him. So the man took his concubine and brought her out to them. And they knew her and abused her all night until morning; and when the day began to break, they let her go. </a:t>
            </a:r>
            <a:r>
              <a:rPr lang="en-US" sz="3200" b="1" baseline="30000" dirty="0"/>
              <a:t>26</a:t>
            </a:r>
            <a:r>
              <a:rPr lang="en-US" sz="3200" b="1" dirty="0"/>
              <a:t> Then the woman came as the day was dawning, and fell down at the door of the man’s house where her master was, till it was light. </a:t>
            </a:r>
            <a:endParaRPr lang="en-US" sz="3200" dirty="0"/>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934720" y="111867"/>
            <a:ext cx="7620000" cy="1391055"/>
          </a:xfrm>
        </p:spPr>
        <p:txBody>
          <a:bodyPr/>
          <a:lstStyle/>
          <a:p>
            <a:r>
              <a:rPr lang="en-US" b="1" cap="small" dirty="0">
                <a:solidFill>
                  <a:schemeClr val="bg1"/>
                </a:solidFill>
              </a:rPr>
              <a:t>Victory Threatened by Disunity</a:t>
            </a:r>
            <a:br>
              <a:rPr lang="en-US" b="1" cap="small" dirty="0">
                <a:solidFill>
                  <a:schemeClr val="bg1"/>
                </a:solidFill>
              </a:rPr>
            </a:br>
            <a:r>
              <a:rPr lang="en-US" b="1" cap="small" dirty="0">
                <a:solidFill>
                  <a:schemeClr val="bg1"/>
                </a:solidFill>
              </a:rPr>
              <a:t>Judges 19.1–21.25</a:t>
            </a:r>
          </a:p>
        </p:txBody>
      </p:sp>
    </p:spTree>
    <p:extLst>
      <p:ext uri="{BB962C8B-B14F-4D97-AF65-F5344CB8AC3E}">
        <p14:creationId xmlns:p14="http://schemas.microsoft.com/office/powerpoint/2010/main" val="2028162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753359"/>
            <a:ext cx="10515600" cy="3783627"/>
          </a:xfrm>
        </p:spPr>
        <p:txBody>
          <a:bodyPr>
            <a:normAutofit/>
          </a:bodyPr>
          <a:lstStyle/>
          <a:p>
            <a:pPr marL="0" indent="0">
              <a:buNone/>
            </a:pPr>
            <a:r>
              <a:rPr lang="en-US" b="1" baseline="30000" dirty="0"/>
              <a:t>27</a:t>
            </a:r>
            <a:r>
              <a:rPr lang="en-US" b="1" dirty="0"/>
              <a:t> When her master arose in the morning, and opened the doors of the house and went out to go his way, there was his concubine, fallen at the door of the house with her hands on the threshold. </a:t>
            </a:r>
            <a:r>
              <a:rPr lang="en-US" b="1" baseline="30000" dirty="0"/>
              <a:t>28</a:t>
            </a:r>
            <a:r>
              <a:rPr lang="en-US" b="1" dirty="0"/>
              <a:t> And he said to her, ‘Get up and let us be going.’ But there was no answer. So the man lifted her onto the donkey; and the man got up and went to his place. </a:t>
            </a:r>
            <a:endParaRPr lang="en-US" sz="3200" dirty="0"/>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934720" y="111867"/>
            <a:ext cx="7620000" cy="1391055"/>
          </a:xfrm>
        </p:spPr>
        <p:txBody>
          <a:bodyPr/>
          <a:lstStyle/>
          <a:p>
            <a:r>
              <a:rPr lang="en-US" b="1" cap="small" dirty="0">
                <a:solidFill>
                  <a:schemeClr val="bg1"/>
                </a:solidFill>
              </a:rPr>
              <a:t>Victory Threatened by Disunity</a:t>
            </a:r>
            <a:br>
              <a:rPr lang="en-US" b="1" cap="small" dirty="0">
                <a:solidFill>
                  <a:schemeClr val="bg1"/>
                </a:solidFill>
              </a:rPr>
            </a:br>
            <a:r>
              <a:rPr lang="en-US" b="1" cap="small" dirty="0">
                <a:solidFill>
                  <a:schemeClr val="bg1"/>
                </a:solidFill>
              </a:rPr>
              <a:t>Judges 19.1–21.25</a:t>
            </a:r>
          </a:p>
        </p:txBody>
      </p:sp>
    </p:spTree>
    <p:extLst>
      <p:ext uri="{BB962C8B-B14F-4D97-AF65-F5344CB8AC3E}">
        <p14:creationId xmlns:p14="http://schemas.microsoft.com/office/powerpoint/2010/main" val="973426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174241"/>
            <a:ext cx="10515600" cy="4362746"/>
          </a:xfrm>
        </p:spPr>
        <p:txBody>
          <a:bodyPr>
            <a:normAutofit/>
          </a:bodyPr>
          <a:lstStyle/>
          <a:p>
            <a:pPr marL="0" indent="0">
              <a:buNone/>
            </a:pPr>
            <a:r>
              <a:rPr lang="en-US" sz="3200" b="1" dirty="0"/>
              <a:t>A Heinous Crime (19.25-28)</a:t>
            </a:r>
          </a:p>
          <a:p>
            <a:pPr lvl="0"/>
            <a:r>
              <a:rPr lang="en-US" dirty="0"/>
              <a:t>The wickedness of Judges 19 has its </a:t>
            </a:r>
            <a:r>
              <a:rPr lang="en-US" u="sng" dirty="0"/>
              <a:t>roots</a:t>
            </a:r>
            <a:r>
              <a:rPr lang="en-US" dirty="0"/>
              <a:t> in Israel’s refusal to hear God in Judges 2. </a:t>
            </a:r>
          </a:p>
          <a:p>
            <a:pPr lvl="0"/>
            <a:r>
              <a:rPr lang="en-US" dirty="0"/>
              <a:t>The men of Gibeah ‘abused her all night’ (v. 25). At dawn, when they had tired of </a:t>
            </a:r>
            <a:r>
              <a:rPr lang="en-US" u="sng" dirty="0"/>
              <a:t>molesting</a:t>
            </a:r>
            <a:r>
              <a:rPr lang="en-US" dirty="0"/>
              <a:t> her, they turned her loose.</a:t>
            </a:r>
          </a:p>
          <a:p>
            <a:pPr lvl="0"/>
            <a:r>
              <a:rPr lang="en-US" dirty="0"/>
              <a:t>Without a word of apology, a </a:t>
            </a:r>
            <a:r>
              <a:rPr lang="en-US" u="sng" dirty="0"/>
              <a:t>caring</a:t>
            </a:r>
            <a:r>
              <a:rPr lang="en-US" dirty="0"/>
              <a:t> comment, or a helping hand, he told her, ‘Get up; let’s go’ (19.28 NIV). </a:t>
            </a:r>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934720" y="111867"/>
            <a:ext cx="7620000" cy="1391055"/>
          </a:xfrm>
        </p:spPr>
        <p:txBody>
          <a:bodyPr/>
          <a:lstStyle/>
          <a:p>
            <a:r>
              <a:rPr lang="en-US" b="1" cap="small" dirty="0">
                <a:solidFill>
                  <a:schemeClr val="bg1"/>
                </a:solidFill>
              </a:rPr>
              <a:t>Victory Threatened by Disunity</a:t>
            </a:r>
            <a:br>
              <a:rPr lang="en-US" b="1" cap="small" dirty="0">
                <a:solidFill>
                  <a:schemeClr val="bg1"/>
                </a:solidFill>
              </a:rPr>
            </a:br>
            <a:r>
              <a:rPr lang="en-US" b="1" cap="small" dirty="0">
                <a:solidFill>
                  <a:schemeClr val="bg1"/>
                </a:solidFill>
              </a:rPr>
              <a:t>Judges 19.1–21.25</a:t>
            </a:r>
          </a:p>
        </p:txBody>
      </p:sp>
    </p:spTree>
    <p:extLst>
      <p:ext uri="{BB962C8B-B14F-4D97-AF65-F5344CB8AC3E}">
        <p14:creationId xmlns:p14="http://schemas.microsoft.com/office/powerpoint/2010/main" val="633975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194561"/>
            <a:ext cx="10515600" cy="4342426"/>
          </a:xfrm>
        </p:spPr>
        <p:txBody>
          <a:bodyPr>
            <a:normAutofit/>
          </a:bodyPr>
          <a:lstStyle/>
          <a:p>
            <a:pPr marL="0" indent="0">
              <a:buNone/>
            </a:pPr>
            <a:r>
              <a:rPr lang="en-US" sz="3200" b="1" dirty="0"/>
              <a:t>A Gruesome ‘Division’ (19.29–30)</a:t>
            </a:r>
          </a:p>
          <a:p>
            <a:pPr marL="0" indent="0">
              <a:buNone/>
            </a:pPr>
            <a:r>
              <a:rPr lang="en-US" sz="3200" b="1" baseline="30000" dirty="0"/>
              <a:t>29</a:t>
            </a:r>
            <a:r>
              <a:rPr lang="en-US" sz="3200" b="1" dirty="0"/>
              <a:t> When he entered his house he took a knife, laid hold of his concubine, and divided her into twelve pieces, limb by limb, and sent her throughout all the territory of Israel. </a:t>
            </a:r>
            <a:r>
              <a:rPr lang="en-US" sz="3200" b="1" baseline="30000" dirty="0"/>
              <a:t>30</a:t>
            </a:r>
            <a:r>
              <a:rPr lang="en-US" sz="3200" b="1" dirty="0"/>
              <a:t> And so it was that all who saw it said, ‘No such deed has been done or seen from the day that the children of Israel came up from the land of Egypt until this day. Consider it, confer, and speak up!’</a:t>
            </a:r>
            <a:endParaRPr lang="en-US" sz="3200" dirty="0"/>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934720" y="111867"/>
            <a:ext cx="7620000" cy="1391055"/>
          </a:xfrm>
        </p:spPr>
        <p:txBody>
          <a:bodyPr/>
          <a:lstStyle/>
          <a:p>
            <a:r>
              <a:rPr lang="en-US" b="1" cap="small" dirty="0">
                <a:solidFill>
                  <a:schemeClr val="bg1"/>
                </a:solidFill>
              </a:rPr>
              <a:t>Victory Threatened by Disunity</a:t>
            </a:r>
            <a:br>
              <a:rPr lang="en-US" b="1" cap="small" dirty="0">
                <a:solidFill>
                  <a:schemeClr val="bg1"/>
                </a:solidFill>
              </a:rPr>
            </a:br>
            <a:r>
              <a:rPr lang="en-US" b="1" cap="small" dirty="0">
                <a:solidFill>
                  <a:schemeClr val="bg1"/>
                </a:solidFill>
              </a:rPr>
              <a:t>Judges 19.1–21.25</a:t>
            </a:r>
          </a:p>
        </p:txBody>
      </p:sp>
    </p:spTree>
    <p:extLst>
      <p:ext uri="{BB962C8B-B14F-4D97-AF65-F5344CB8AC3E}">
        <p14:creationId xmlns:p14="http://schemas.microsoft.com/office/powerpoint/2010/main" val="1493589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194561"/>
            <a:ext cx="10515600" cy="4342426"/>
          </a:xfrm>
        </p:spPr>
        <p:txBody>
          <a:bodyPr>
            <a:normAutofit/>
          </a:bodyPr>
          <a:lstStyle/>
          <a:p>
            <a:pPr marL="0" indent="0">
              <a:buNone/>
            </a:pPr>
            <a:r>
              <a:rPr lang="en-US" sz="3200" b="1" dirty="0"/>
              <a:t>A Gruesome ‘Division’ (19.29–30)</a:t>
            </a:r>
          </a:p>
          <a:p>
            <a:pPr lvl="0"/>
            <a:r>
              <a:rPr lang="en-US" dirty="0"/>
              <a:t>When the Levite finally reaches his home, he takes a </a:t>
            </a:r>
            <a:r>
              <a:rPr lang="en-US" u="sng" dirty="0"/>
              <a:t>knife</a:t>
            </a:r>
            <a:r>
              <a:rPr lang="en-US" dirty="0"/>
              <a:t> and dismembers his concubine. </a:t>
            </a:r>
          </a:p>
          <a:p>
            <a:pPr lvl="0"/>
            <a:r>
              <a:rPr lang="en-US" dirty="0"/>
              <a:t>The </a:t>
            </a:r>
            <a:r>
              <a:rPr lang="en-US" u="sng" dirty="0"/>
              <a:t>exodus</a:t>
            </a:r>
            <a:r>
              <a:rPr lang="en-US" dirty="0"/>
              <a:t> brings to mind hopeful expectations of a future free of abuse and fear, expectations that apparently remain unfulfilled given the crimes against this helpless and unprotected woman. </a:t>
            </a:r>
          </a:p>
          <a:p>
            <a:pPr lvl="0"/>
            <a:r>
              <a:rPr lang="en-US" dirty="0"/>
              <a:t>Israel’s exodus, the high point in its history, stands in stark </a:t>
            </a:r>
            <a:r>
              <a:rPr lang="en-US" u="sng" dirty="0"/>
              <a:t>contrast</a:t>
            </a:r>
            <a:r>
              <a:rPr lang="en-US" dirty="0"/>
              <a:t> to this low point in Judges, when freedom is turned into anarchy and the oppressed become the oppressors. </a:t>
            </a:r>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934720" y="111867"/>
            <a:ext cx="7620000" cy="1391055"/>
          </a:xfrm>
        </p:spPr>
        <p:txBody>
          <a:bodyPr/>
          <a:lstStyle/>
          <a:p>
            <a:r>
              <a:rPr lang="en-US" b="1" cap="small" dirty="0">
                <a:solidFill>
                  <a:schemeClr val="bg1"/>
                </a:solidFill>
              </a:rPr>
              <a:t>Victory Threatened by Disunity</a:t>
            </a:r>
            <a:br>
              <a:rPr lang="en-US" b="1" cap="small" dirty="0">
                <a:solidFill>
                  <a:schemeClr val="bg1"/>
                </a:solidFill>
              </a:rPr>
            </a:br>
            <a:r>
              <a:rPr lang="en-US" b="1" cap="small" dirty="0">
                <a:solidFill>
                  <a:schemeClr val="bg1"/>
                </a:solidFill>
              </a:rPr>
              <a:t>Judges 19.1–21.25</a:t>
            </a:r>
          </a:p>
        </p:txBody>
      </p:sp>
    </p:spTree>
    <p:extLst>
      <p:ext uri="{BB962C8B-B14F-4D97-AF65-F5344CB8AC3E}">
        <p14:creationId xmlns:p14="http://schemas.microsoft.com/office/powerpoint/2010/main" val="3684660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194561"/>
            <a:ext cx="10515600" cy="4342426"/>
          </a:xfrm>
        </p:spPr>
        <p:txBody>
          <a:bodyPr>
            <a:normAutofit/>
          </a:bodyPr>
          <a:lstStyle/>
          <a:p>
            <a:pPr marL="0" indent="0">
              <a:buNone/>
            </a:pPr>
            <a:r>
              <a:rPr lang="en-US" sz="3200" b="1" dirty="0"/>
              <a:t>A Divided Community (20.1–13)</a:t>
            </a:r>
            <a:endParaRPr lang="en-US" sz="3600" b="1" dirty="0"/>
          </a:p>
          <a:p>
            <a:pPr marL="0" indent="0">
              <a:buNone/>
            </a:pPr>
            <a:endParaRPr lang="en-US" sz="3200" b="1" baseline="30000" dirty="0"/>
          </a:p>
          <a:p>
            <a:pPr marL="0" indent="0">
              <a:buNone/>
            </a:pPr>
            <a:r>
              <a:rPr lang="en-US" sz="3200" b="1" baseline="30000" dirty="0"/>
              <a:t>1</a:t>
            </a:r>
            <a:r>
              <a:rPr lang="en-US" sz="3200" b="1" dirty="0"/>
              <a:t> So all the children of Israel came out, from Dan to Beersheba, as well as from the land of Gilead, and the congregation gathered together as one man before the </a:t>
            </a:r>
            <a:r>
              <a:rPr lang="en-US" sz="3200" b="1" cap="small" dirty="0"/>
              <a:t>Lord</a:t>
            </a:r>
            <a:r>
              <a:rPr lang="en-US" sz="3200" b="1" dirty="0"/>
              <a:t> at Mizpah. </a:t>
            </a:r>
            <a:endParaRPr lang="en-US" sz="3600" dirty="0"/>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934720" y="111867"/>
            <a:ext cx="7620000" cy="1391055"/>
          </a:xfrm>
        </p:spPr>
        <p:txBody>
          <a:bodyPr/>
          <a:lstStyle/>
          <a:p>
            <a:r>
              <a:rPr lang="en-US" b="1" cap="small" dirty="0">
                <a:solidFill>
                  <a:schemeClr val="bg1"/>
                </a:solidFill>
              </a:rPr>
              <a:t>Victory Threatened by Disunity</a:t>
            </a:r>
            <a:br>
              <a:rPr lang="en-US" b="1" cap="small" dirty="0">
                <a:solidFill>
                  <a:schemeClr val="bg1"/>
                </a:solidFill>
              </a:rPr>
            </a:br>
            <a:r>
              <a:rPr lang="en-US" b="1" cap="small" dirty="0">
                <a:solidFill>
                  <a:schemeClr val="bg1"/>
                </a:solidFill>
              </a:rPr>
              <a:t>Judges 19.1–21.25</a:t>
            </a:r>
          </a:p>
        </p:txBody>
      </p:sp>
    </p:spTree>
    <p:extLst>
      <p:ext uri="{BB962C8B-B14F-4D97-AF65-F5344CB8AC3E}">
        <p14:creationId xmlns:p14="http://schemas.microsoft.com/office/powerpoint/2010/main" val="825492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422187"/>
            <a:ext cx="10515600" cy="4114799"/>
          </a:xfrm>
        </p:spPr>
        <p:txBody>
          <a:bodyPr>
            <a:normAutofit/>
          </a:bodyPr>
          <a:lstStyle/>
          <a:p>
            <a:pPr marL="0" indent="0">
              <a:buNone/>
            </a:pPr>
            <a:r>
              <a:rPr lang="en-US" b="1" dirty="0"/>
              <a:t>Setting the Direction</a:t>
            </a:r>
          </a:p>
          <a:p>
            <a:pPr marL="0" indent="0">
              <a:buNone/>
            </a:pPr>
            <a:endParaRPr lang="en-US" b="1" dirty="0"/>
          </a:p>
          <a:p>
            <a:pPr marL="0" indent="0">
              <a:buNone/>
            </a:pPr>
            <a:r>
              <a:rPr lang="en-US" dirty="0"/>
              <a:t>The Apostle Paul wrote that ‘the wages of sin is death’ (Rom. 6.23), and James stated, ‘sin, when it is finished, brings forth death’ (Jas 1.15). When sin rules over us, our lives are in shambles, our families are ruined, our churches are wrecked, and our society races toward devastation. Sin is a serious problem that confronts all of us. </a:t>
            </a:r>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934720" y="111867"/>
            <a:ext cx="7620000" cy="1391055"/>
          </a:xfrm>
        </p:spPr>
        <p:txBody>
          <a:bodyPr/>
          <a:lstStyle/>
          <a:p>
            <a:r>
              <a:rPr lang="en-US" b="1" cap="small" dirty="0">
                <a:solidFill>
                  <a:schemeClr val="bg1"/>
                </a:solidFill>
              </a:rPr>
              <a:t>Victory Threatened by Disunity</a:t>
            </a:r>
            <a:br>
              <a:rPr lang="en-US" b="1" cap="small" dirty="0">
                <a:solidFill>
                  <a:schemeClr val="bg1"/>
                </a:solidFill>
              </a:rPr>
            </a:br>
            <a:r>
              <a:rPr lang="en-US" b="1" cap="small" dirty="0">
                <a:solidFill>
                  <a:schemeClr val="bg1"/>
                </a:solidFill>
              </a:rPr>
              <a:t>Judges 19.1–21.25</a:t>
            </a:r>
          </a:p>
        </p:txBody>
      </p:sp>
    </p:spTree>
    <p:extLst>
      <p:ext uri="{BB962C8B-B14F-4D97-AF65-F5344CB8AC3E}">
        <p14:creationId xmlns:p14="http://schemas.microsoft.com/office/powerpoint/2010/main" val="4020000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265681"/>
            <a:ext cx="10515600" cy="4271306"/>
          </a:xfrm>
        </p:spPr>
        <p:txBody>
          <a:bodyPr>
            <a:normAutofit/>
          </a:bodyPr>
          <a:lstStyle/>
          <a:p>
            <a:pPr marL="0" indent="0">
              <a:buNone/>
            </a:pPr>
            <a:r>
              <a:rPr lang="en-US" sz="3200" b="1" baseline="30000" dirty="0"/>
              <a:t>12</a:t>
            </a:r>
            <a:r>
              <a:rPr lang="en-US" sz="3200" b="1" dirty="0"/>
              <a:t> Then the tribes of Israel sent men through all the tribe of Benjamin, saying, ‘What is this wickedness that has occurred among you? </a:t>
            </a:r>
            <a:r>
              <a:rPr lang="en-US" sz="3200" b="1" baseline="30000" dirty="0"/>
              <a:t>13</a:t>
            </a:r>
            <a:r>
              <a:rPr lang="en-US" sz="3200" b="1" dirty="0"/>
              <a:t> Now therefore, deliver up the men, the perverted men who are in Gibeah, that we may put them to death and remove the evil from Israel!’ But the children of Benjamin would not listen to the voice of their brethren, the children of Israel. </a:t>
            </a:r>
            <a:endParaRPr lang="en-US" sz="3200" dirty="0"/>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934720" y="111867"/>
            <a:ext cx="7620000" cy="1391055"/>
          </a:xfrm>
        </p:spPr>
        <p:txBody>
          <a:bodyPr/>
          <a:lstStyle/>
          <a:p>
            <a:r>
              <a:rPr lang="en-US" b="1" cap="small" dirty="0">
                <a:solidFill>
                  <a:schemeClr val="bg1"/>
                </a:solidFill>
              </a:rPr>
              <a:t>Victory Threatened by Disunity</a:t>
            </a:r>
            <a:br>
              <a:rPr lang="en-US" b="1" cap="small" dirty="0">
                <a:solidFill>
                  <a:schemeClr val="bg1"/>
                </a:solidFill>
              </a:rPr>
            </a:br>
            <a:r>
              <a:rPr lang="en-US" b="1" cap="small" dirty="0">
                <a:solidFill>
                  <a:schemeClr val="bg1"/>
                </a:solidFill>
              </a:rPr>
              <a:t>Judges 19.1–21.25</a:t>
            </a:r>
          </a:p>
        </p:txBody>
      </p:sp>
    </p:spTree>
    <p:extLst>
      <p:ext uri="{BB962C8B-B14F-4D97-AF65-F5344CB8AC3E}">
        <p14:creationId xmlns:p14="http://schemas.microsoft.com/office/powerpoint/2010/main" val="2856245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194561"/>
            <a:ext cx="10515600" cy="4342426"/>
          </a:xfrm>
        </p:spPr>
        <p:txBody>
          <a:bodyPr>
            <a:normAutofit/>
          </a:bodyPr>
          <a:lstStyle/>
          <a:p>
            <a:pPr marL="0" indent="0">
              <a:buNone/>
            </a:pPr>
            <a:r>
              <a:rPr lang="en-US" sz="3200" b="1" dirty="0"/>
              <a:t>A Divided Community (20.1–13)</a:t>
            </a:r>
            <a:endParaRPr lang="en-US" sz="3600" b="1" dirty="0"/>
          </a:p>
          <a:p>
            <a:pPr marL="0" indent="0">
              <a:buNone/>
            </a:pPr>
            <a:endParaRPr lang="en-US" sz="3200" b="1" baseline="30000" dirty="0"/>
          </a:p>
          <a:p>
            <a:pPr lvl="0"/>
            <a:r>
              <a:rPr lang="en-US" dirty="0"/>
              <a:t>Chapter twenty has </a:t>
            </a:r>
            <a:r>
              <a:rPr lang="en-US" u="sng" dirty="0"/>
              <a:t>Israel</a:t>
            </a:r>
            <a:r>
              <a:rPr lang="en-US" dirty="0"/>
              <a:t> assembled so that they might decide how to deal with disruption within their own tribes. </a:t>
            </a:r>
          </a:p>
          <a:p>
            <a:pPr lvl="0"/>
            <a:r>
              <a:rPr lang="en-US" dirty="0"/>
              <a:t>Disunity and </a:t>
            </a:r>
            <a:r>
              <a:rPr lang="en-US" u="sng" dirty="0"/>
              <a:t>infighting</a:t>
            </a:r>
            <a:r>
              <a:rPr lang="en-US" dirty="0"/>
              <a:t> are clear signs of spiritual decline.</a:t>
            </a:r>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934720" y="111867"/>
            <a:ext cx="7620000" cy="1391055"/>
          </a:xfrm>
        </p:spPr>
        <p:txBody>
          <a:bodyPr/>
          <a:lstStyle/>
          <a:p>
            <a:r>
              <a:rPr lang="en-US" b="1" cap="small" dirty="0">
                <a:solidFill>
                  <a:schemeClr val="bg1"/>
                </a:solidFill>
              </a:rPr>
              <a:t>Victory Threatened by Disunity</a:t>
            </a:r>
            <a:br>
              <a:rPr lang="en-US" b="1" cap="small" dirty="0">
                <a:solidFill>
                  <a:schemeClr val="bg1"/>
                </a:solidFill>
              </a:rPr>
            </a:br>
            <a:r>
              <a:rPr lang="en-US" b="1" cap="small" dirty="0">
                <a:solidFill>
                  <a:schemeClr val="bg1"/>
                </a:solidFill>
              </a:rPr>
              <a:t>Judges 19.1–21.25</a:t>
            </a:r>
          </a:p>
        </p:txBody>
      </p:sp>
    </p:spTree>
    <p:extLst>
      <p:ext uri="{BB962C8B-B14F-4D97-AF65-F5344CB8AC3E}">
        <p14:creationId xmlns:p14="http://schemas.microsoft.com/office/powerpoint/2010/main" val="1906646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306321"/>
            <a:ext cx="10515600" cy="4230666"/>
          </a:xfrm>
        </p:spPr>
        <p:txBody>
          <a:bodyPr>
            <a:normAutofit/>
          </a:bodyPr>
          <a:lstStyle/>
          <a:p>
            <a:pPr marL="0" indent="0">
              <a:buNone/>
            </a:pPr>
            <a:r>
              <a:rPr lang="en-US" sz="3200" b="1" dirty="0"/>
              <a:t>Disunity and Discord (20.14–17)</a:t>
            </a:r>
          </a:p>
          <a:p>
            <a:pPr marL="0" indent="0">
              <a:buNone/>
            </a:pPr>
            <a:r>
              <a:rPr lang="en-US" sz="3200" b="1" baseline="30000" dirty="0"/>
              <a:t>14</a:t>
            </a:r>
            <a:r>
              <a:rPr lang="en-US" sz="3200" b="1" dirty="0"/>
              <a:t> Instead, the children of Benjamin gathered together from their cities to Gibeah, to go to battle against the children of Israel. </a:t>
            </a:r>
            <a:r>
              <a:rPr lang="en-US" sz="3200" b="1" baseline="30000" dirty="0"/>
              <a:t>15</a:t>
            </a:r>
            <a:r>
              <a:rPr lang="en-US" sz="3200" b="1" dirty="0"/>
              <a:t> And from their cities at that time the children of Benjamin numbered twenty-six thousand men who drew the sword, besides the inhabitants of Gibeah, who numbered seven hundred select men. </a:t>
            </a:r>
            <a:endParaRPr lang="en-US" sz="3200" dirty="0"/>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934720" y="111867"/>
            <a:ext cx="7620000" cy="1391055"/>
          </a:xfrm>
        </p:spPr>
        <p:txBody>
          <a:bodyPr/>
          <a:lstStyle/>
          <a:p>
            <a:r>
              <a:rPr lang="en-US" b="1" cap="small" dirty="0">
                <a:solidFill>
                  <a:schemeClr val="bg1"/>
                </a:solidFill>
              </a:rPr>
              <a:t>Victory Threatened by Disunity</a:t>
            </a:r>
            <a:br>
              <a:rPr lang="en-US" b="1" cap="small" dirty="0">
                <a:solidFill>
                  <a:schemeClr val="bg1"/>
                </a:solidFill>
              </a:rPr>
            </a:br>
            <a:r>
              <a:rPr lang="en-US" b="1" cap="small" dirty="0">
                <a:solidFill>
                  <a:schemeClr val="bg1"/>
                </a:solidFill>
              </a:rPr>
              <a:t>Judges 19.1–21.25</a:t>
            </a:r>
          </a:p>
        </p:txBody>
      </p:sp>
    </p:spTree>
    <p:extLst>
      <p:ext uri="{BB962C8B-B14F-4D97-AF65-F5344CB8AC3E}">
        <p14:creationId xmlns:p14="http://schemas.microsoft.com/office/powerpoint/2010/main" val="1803398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306321"/>
            <a:ext cx="10515600" cy="4230666"/>
          </a:xfrm>
        </p:spPr>
        <p:txBody>
          <a:bodyPr>
            <a:normAutofit/>
          </a:bodyPr>
          <a:lstStyle/>
          <a:p>
            <a:pPr marL="0" indent="0">
              <a:buNone/>
            </a:pPr>
            <a:r>
              <a:rPr lang="en-US" sz="3200" b="1" dirty="0"/>
              <a:t>Disunity and Discord (20.14–17)</a:t>
            </a:r>
          </a:p>
          <a:p>
            <a:pPr lvl="0"/>
            <a:r>
              <a:rPr lang="en-US" dirty="0"/>
              <a:t>Without any system of </a:t>
            </a:r>
            <a:r>
              <a:rPr lang="en-US" u="sng" dirty="0"/>
              <a:t>accountability</a:t>
            </a:r>
            <a:r>
              <a:rPr lang="en-US" dirty="0"/>
              <a:t> (no king), the Benjaminites are not inclined to hand over their people for punishment, no matter how evil their acts had been. </a:t>
            </a:r>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934720" y="111867"/>
            <a:ext cx="7620000" cy="1391055"/>
          </a:xfrm>
        </p:spPr>
        <p:txBody>
          <a:bodyPr/>
          <a:lstStyle/>
          <a:p>
            <a:r>
              <a:rPr lang="en-US" b="1" cap="small" dirty="0">
                <a:solidFill>
                  <a:schemeClr val="bg1"/>
                </a:solidFill>
              </a:rPr>
              <a:t>Victory Threatened by Disunity</a:t>
            </a:r>
            <a:br>
              <a:rPr lang="en-US" b="1" cap="small" dirty="0">
                <a:solidFill>
                  <a:schemeClr val="bg1"/>
                </a:solidFill>
              </a:rPr>
            </a:br>
            <a:r>
              <a:rPr lang="en-US" b="1" cap="small" dirty="0">
                <a:solidFill>
                  <a:schemeClr val="bg1"/>
                </a:solidFill>
              </a:rPr>
              <a:t>Judges 19.1–21.25</a:t>
            </a:r>
          </a:p>
        </p:txBody>
      </p:sp>
    </p:spTree>
    <p:extLst>
      <p:ext uri="{BB962C8B-B14F-4D97-AF65-F5344CB8AC3E}">
        <p14:creationId xmlns:p14="http://schemas.microsoft.com/office/powerpoint/2010/main" val="1582682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306321"/>
            <a:ext cx="10515600" cy="4230666"/>
          </a:xfrm>
        </p:spPr>
        <p:txBody>
          <a:bodyPr>
            <a:normAutofit/>
          </a:bodyPr>
          <a:lstStyle/>
          <a:p>
            <a:pPr marL="0" indent="0">
              <a:buNone/>
            </a:pPr>
            <a:r>
              <a:rPr lang="en-US" sz="3200" b="1" dirty="0"/>
              <a:t>Disunity and Dreadful Results (20.18–44)</a:t>
            </a:r>
          </a:p>
          <a:p>
            <a:pPr marL="0" indent="0">
              <a:buNone/>
            </a:pPr>
            <a:r>
              <a:rPr lang="en-US" sz="3200" b="1" baseline="30000" dirty="0"/>
              <a:t>18</a:t>
            </a:r>
            <a:r>
              <a:rPr lang="en-US" sz="3200" b="1" dirty="0"/>
              <a:t> Then the children of Israel arose and went up to the house of God to inquire of God. They said, ‘Which of us shall go up first to battle against the children of Benjamin?’ The </a:t>
            </a:r>
            <a:r>
              <a:rPr lang="en-US" sz="3200" b="1" cap="small" dirty="0"/>
              <a:t>Lord</a:t>
            </a:r>
            <a:r>
              <a:rPr lang="en-US" sz="3200" b="1" dirty="0"/>
              <a:t> said, ‘Judah first!’ </a:t>
            </a:r>
            <a:r>
              <a:rPr lang="en-US" sz="3200" b="1" baseline="30000" dirty="0"/>
              <a:t>19</a:t>
            </a:r>
            <a:r>
              <a:rPr lang="en-US" sz="3200" b="1" dirty="0"/>
              <a:t> So the children of Israel rose in the morning and encamped against Gibeah. </a:t>
            </a:r>
            <a:r>
              <a:rPr lang="en-US" sz="3200" b="1" baseline="30000" dirty="0"/>
              <a:t>20</a:t>
            </a:r>
            <a:r>
              <a:rPr lang="en-US" sz="3200" b="1" dirty="0"/>
              <a:t> And the men of Israel went out to battle against Benjamin …</a:t>
            </a:r>
            <a:endParaRPr lang="en-US" sz="3600" dirty="0"/>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934720" y="111867"/>
            <a:ext cx="7620000" cy="1391055"/>
          </a:xfrm>
        </p:spPr>
        <p:txBody>
          <a:bodyPr/>
          <a:lstStyle/>
          <a:p>
            <a:r>
              <a:rPr lang="en-US" b="1" cap="small" dirty="0">
                <a:solidFill>
                  <a:schemeClr val="bg1"/>
                </a:solidFill>
              </a:rPr>
              <a:t>Victory Threatened by Disunity</a:t>
            </a:r>
            <a:br>
              <a:rPr lang="en-US" b="1" cap="small" dirty="0">
                <a:solidFill>
                  <a:schemeClr val="bg1"/>
                </a:solidFill>
              </a:rPr>
            </a:br>
            <a:r>
              <a:rPr lang="en-US" b="1" cap="small" dirty="0">
                <a:solidFill>
                  <a:schemeClr val="bg1"/>
                </a:solidFill>
              </a:rPr>
              <a:t>Judges 19.1–21.25</a:t>
            </a:r>
          </a:p>
        </p:txBody>
      </p:sp>
    </p:spTree>
    <p:extLst>
      <p:ext uri="{BB962C8B-B14F-4D97-AF65-F5344CB8AC3E}">
        <p14:creationId xmlns:p14="http://schemas.microsoft.com/office/powerpoint/2010/main" val="1193462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306321"/>
            <a:ext cx="10515600" cy="4230666"/>
          </a:xfrm>
        </p:spPr>
        <p:txBody>
          <a:bodyPr>
            <a:normAutofit/>
          </a:bodyPr>
          <a:lstStyle/>
          <a:p>
            <a:pPr marL="0" indent="0">
              <a:buNone/>
            </a:pPr>
            <a:r>
              <a:rPr lang="en-US" sz="3200" b="1" dirty="0"/>
              <a:t>Disunity and Dreadful Results (20.18–44)</a:t>
            </a:r>
          </a:p>
          <a:p>
            <a:pPr lvl="0"/>
            <a:r>
              <a:rPr lang="en-US" dirty="0"/>
              <a:t>The Israelites who once fought together </a:t>
            </a:r>
            <a:r>
              <a:rPr lang="en-US" u="sng" dirty="0"/>
              <a:t>against</a:t>
            </a:r>
            <a:r>
              <a:rPr lang="en-US" dirty="0"/>
              <a:t> the Canaanites are now warring against one of their own tribes. </a:t>
            </a:r>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934720" y="111867"/>
            <a:ext cx="7620000" cy="1391055"/>
          </a:xfrm>
        </p:spPr>
        <p:txBody>
          <a:bodyPr/>
          <a:lstStyle/>
          <a:p>
            <a:r>
              <a:rPr lang="en-US" b="1" cap="small" dirty="0">
                <a:solidFill>
                  <a:schemeClr val="bg1"/>
                </a:solidFill>
              </a:rPr>
              <a:t>Victory Threatened by Disunity</a:t>
            </a:r>
            <a:br>
              <a:rPr lang="en-US" b="1" cap="small" dirty="0">
                <a:solidFill>
                  <a:schemeClr val="bg1"/>
                </a:solidFill>
              </a:rPr>
            </a:br>
            <a:r>
              <a:rPr lang="en-US" b="1" cap="small" dirty="0">
                <a:solidFill>
                  <a:schemeClr val="bg1"/>
                </a:solidFill>
              </a:rPr>
              <a:t>Judges 19.1–21.25</a:t>
            </a:r>
          </a:p>
        </p:txBody>
      </p:sp>
    </p:spTree>
    <p:extLst>
      <p:ext uri="{BB962C8B-B14F-4D97-AF65-F5344CB8AC3E}">
        <p14:creationId xmlns:p14="http://schemas.microsoft.com/office/powerpoint/2010/main" val="1048156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306321"/>
            <a:ext cx="10515600" cy="4230666"/>
          </a:xfrm>
        </p:spPr>
        <p:txBody>
          <a:bodyPr>
            <a:normAutofit/>
          </a:bodyPr>
          <a:lstStyle/>
          <a:p>
            <a:pPr marL="0" indent="0">
              <a:buNone/>
            </a:pPr>
            <a:r>
              <a:rPr lang="en-US" sz="3200" b="1" dirty="0"/>
              <a:t>Disunity and the Destruction of Benjamin(20.45–48)</a:t>
            </a:r>
          </a:p>
          <a:p>
            <a:pPr marL="0" indent="0">
              <a:buNone/>
            </a:pPr>
            <a:r>
              <a:rPr lang="en-US" sz="3200" b="1" baseline="30000" dirty="0"/>
              <a:t>45</a:t>
            </a:r>
            <a:r>
              <a:rPr lang="en-US" sz="3200" b="1" dirty="0"/>
              <a:t> Then they turned and fled toward the wilderness to the rock of Rimmon; and they cut down five thousand of them on the highways. Then they pursued them relentlessly up to </a:t>
            </a:r>
            <a:r>
              <a:rPr lang="en-US" sz="3200" b="1" dirty="0" err="1"/>
              <a:t>Gidom</a:t>
            </a:r>
            <a:r>
              <a:rPr lang="en-US" sz="3200" b="1" dirty="0"/>
              <a:t>, and killed two thousand of them. </a:t>
            </a:r>
            <a:r>
              <a:rPr lang="en-US" sz="3200" b="1" baseline="30000" dirty="0"/>
              <a:t>46</a:t>
            </a:r>
            <a:r>
              <a:rPr lang="en-US" sz="3200" b="1" dirty="0"/>
              <a:t> So all who fell of Benjamin that day were twenty-five thousand men who drew the sword; all these were men of valor. </a:t>
            </a:r>
            <a:endParaRPr lang="en-US" sz="4000" dirty="0"/>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934720" y="111867"/>
            <a:ext cx="7620000" cy="1391055"/>
          </a:xfrm>
        </p:spPr>
        <p:txBody>
          <a:bodyPr/>
          <a:lstStyle/>
          <a:p>
            <a:r>
              <a:rPr lang="en-US" b="1" cap="small" dirty="0">
                <a:solidFill>
                  <a:schemeClr val="bg1"/>
                </a:solidFill>
              </a:rPr>
              <a:t>Victory Threatened by Disunity</a:t>
            </a:r>
            <a:br>
              <a:rPr lang="en-US" b="1" cap="small" dirty="0">
                <a:solidFill>
                  <a:schemeClr val="bg1"/>
                </a:solidFill>
              </a:rPr>
            </a:br>
            <a:r>
              <a:rPr lang="en-US" b="1" cap="small" dirty="0">
                <a:solidFill>
                  <a:schemeClr val="bg1"/>
                </a:solidFill>
              </a:rPr>
              <a:t>Judges 19.1–21.25</a:t>
            </a:r>
          </a:p>
        </p:txBody>
      </p:sp>
    </p:spTree>
    <p:extLst>
      <p:ext uri="{BB962C8B-B14F-4D97-AF65-F5344CB8AC3E}">
        <p14:creationId xmlns:p14="http://schemas.microsoft.com/office/powerpoint/2010/main" val="438160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306321"/>
            <a:ext cx="10515600" cy="4230666"/>
          </a:xfrm>
        </p:spPr>
        <p:txBody>
          <a:bodyPr>
            <a:normAutofit/>
          </a:bodyPr>
          <a:lstStyle/>
          <a:p>
            <a:pPr marL="0" indent="0">
              <a:buNone/>
            </a:pPr>
            <a:r>
              <a:rPr lang="en-US" sz="3200" b="1" dirty="0"/>
              <a:t>Disunity and the Destruction of Benjamin (20.45–48)</a:t>
            </a:r>
          </a:p>
          <a:p>
            <a:pPr lvl="0"/>
            <a:r>
              <a:rPr lang="en-US" dirty="0"/>
              <a:t>The Benjaminites are decimated, and the other tribes </a:t>
            </a:r>
            <a:r>
              <a:rPr lang="en-US" u="sng" dirty="0"/>
              <a:t>mourn</a:t>
            </a:r>
            <a:r>
              <a:rPr lang="en-US" dirty="0"/>
              <a:t> the aftermath of the civil war (21.1-7). </a:t>
            </a:r>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934720" y="111867"/>
            <a:ext cx="7620000" cy="1391055"/>
          </a:xfrm>
        </p:spPr>
        <p:txBody>
          <a:bodyPr/>
          <a:lstStyle/>
          <a:p>
            <a:r>
              <a:rPr lang="en-US" b="1" cap="small" dirty="0">
                <a:solidFill>
                  <a:schemeClr val="bg1"/>
                </a:solidFill>
              </a:rPr>
              <a:t>Victory Threatened by Disunity</a:t>
            </a:r>
            <a:br>
              <a:rPr lang="en-US" b="1" cap="small" dirty="0">
                <a:solidFill>
                  <a:schemeClr val="bg1"/>
                </a:solidFill>
              </a:rPr>
            </a:br>
            <a:r>
              <a:rPr lang="en-US" b="1" cap="small" dirty="0">
                <a:solidFill>
                  <a:schemeClr val="bg1"/>
                </a:solidFill>
              </a:rPr>
              <a:t>Judges 19.1–21.25</a:t>
            </a:r>
          </a:p>
        </p:txBody>
      </p:sp>
    </p:spTree>
    <p:extLst>
      <p:ext uri="{BB962C8B-B14F-4D97-AF65-F5344CB8AC3E}">
        <p14:creationId xmlns:p14="http://schemas.microsoft.com/office/powerpoint/2010/main" val="833850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306321"/>
            <a:ext cx="10515600" cy="4230666"/>
          </a:xfrm>
        </p:spPr>
        <p:txBody>
          <a:bodyPr>
            <a:normAutofit/>
          </a:bodyPr>
          <a:lstStyle/>
          <a:p>
            <a:pPr marL="0" indent="0">
              <a:buNone/>
            </a:pPr>
            <a:r>
              <a:rPr lang="en-US" sz="3200" b="1" dirty="0"/>
              <a:t>Disunity among a Lawless People (21.1–25)</a:t>
            </a:r>
          </a:p>
          <a:p>
            <a:pPr marL="0" indent="0">
              <a:buNone/>
            </a:pPr>
            <a:r>
              <a:rPr lang="en-US" sz="3200" b="1" baseline="30000" dirty="0"/>
              <a:t>1</a:t>
            </a:r>
            <a:r>
              <a:rPr lang="en-US" sz="3200" b="1" dirty="0"/>
              <a:t> Now the men of Israel had sworn an oath at Mizpah, saying, ‘None of us shall give his daughter to Benjamin as a wife.’ </a:t>
            </a:r>
            <a:r>
              <a:rPr lang="en-US" sz="3200" b="1" baseline="30000" dirty="0"/>
              <a:t>2</a:t>
            </a:r>
            <a:r>
              <a:rPr lang="en-US" sz="3200" b="1" dirty="0"/>
              <a:t> Then the people came to the house of God, and remained there before God till evening. They lifted up their voices and wept bitterly, </a:t>
            </a:r>
            <a:r>
              <a:rPr lang="en-US" sz="3200" b="1" baseline="30000" dirty="0"/>
              <a:t>3</a:t>
            </a:r>
            <a:r>
              <a:rPr lang="en-US" sz="3200" b="1" dirty="0"/>
              <a:t> and said, ‘O </a:t>
            </a:r>
            <a:r>
              <a:rPr lang="en-US" sz="3200" b="1" cap="small" dirty="0"/>
              <a:t>Lord</a:t>
            </a:r>
            <a:r>
              <a:rPr lang="en-US" sz="3200" b="1" dirty="0"/>
              <a:t> God of Israel, why has this come to pass in Israel, that today there should be one tribe missing in Israel?’</a:t>
            </a:r>
            <a:endParaRPr lang="en-US" sz="4400" dirty="0"/>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934720" y="111867"/>
            <a:ext cx="7620000" cy="1391055"/>
          </a:xfrm>
        </p:spPr>
        <p:txBody>
          <a:bodyPr/>
          <a:lstStyle/>
          <a:p>
            <a:r>
              <a:rPr lang="en-US" b="1" cap="small" dirty="0">
                <a:solidFill>
                  <a:schemeClr val="bg1"/>
                </a:solidFill>
              </a:rPr>
              <a:t>Victory Threatened by Disunity</a:t>
            </a:r>
            <a:br>
              <a:rPr lang="en-US" b="1" cap="small" dirty="0">
                <a:solidFill>
                  <a:schemeClr val="bg1"/>
                </a:solidFill>
              </a:rPr>
            </a:br>
            <a:r>
              <a:rPr lang="en-US" b="1" cap="small" dirty="0">
                <a:solidFill>
                  <a:schemeClr val="bg1"/>
                </a:solidFill>
              </a:rPr>
              <a:t>Judges 19.1–21.25</a:t>
            </a:r>
          </a:p>
        </p:txBody>
      </p:sp>
    </p:spTree>
    <p:extLst>
      <p:ext uri="{BB962C8B-B14F-4D97-AF65-F5344CB8AC3E}">
        <p14:creationId xmlns:p14="http://schemas.microsoft.com/office/powerpoint/2010/main" val="1273550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306321"/>
            <a:ext cx="10515600" cy="4230666"/>
          </a:xfrm>
        </p:spPr>
        <p:txBody>
          <a:bodyPr>
            <a:normAutofit/>
          </a:bodyPr>
          <a:lstStyle/>
          <a:p>
            <a:pPr marL="0" indent="0">
              <a:buNone/>
            </a:pPr>
            <a:r>
              <a:rPr lang="en-US" sz="3200" b="1" dirty="0"/>
              <a:t>Disunity among a Lawless People (21.1–25)</a:t>
            </a:r>
          </a:p>
          <a:p>
            <a:pPr lvl="0"/>
            <a:r>
              <a:rPr lang="en-US" dirty="0"/>
              <a:t>Israel’s </a:t>
            </a:r>
            <a:r>
              <a:rPr lang="en-US" u="sng" dirty="0"/>
              <a:t>decline</a:t>
            </a:r>
            <a:r>
              <a:rPr lang="en-US" dirty="0"/>
              <a:t> happened through a downward spiral of unfaithfulness that began as far back as Judges chapter one. </a:t>
            </a:r>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934720" y="111867"/>
            <a:ext cx="7620000" cy="1391055"/>
          </a:xfrm>
        </p:spPr>
        <p:txBody>
          <a:bodyPr/>
          <a:lstStyle/>
          <a:p>
            <a:r>
              <a:rPr lang="en-US" b="1" cap="small" dirty="0">
                <a:solidFill>
                  <a:schemeClr val="bg1"/>
                </a:solidFill>
              </a:rPr>
              <a:t>Victory Threatened by Disunity</a:t>
            </a:r>
            <a:br>
              <a:rPr lang="en-US" b="1" cap="small" dirty="0">
                <a:solidFill>
                  <a:schemeClr val="bg1"/>
                </a:solidFill>
              </a:rPr>
            </a:br>
            <a:r>
              <a:rPr lang="en-US" b="1" cap="small" dirty="0">
                <a:solidFill>
                  <a:schemeClr val="bg1"/>
                </a:solidFill>
              </a:rPr>
              <a:t>Judges 19.1–21.25</a:t>
            </a:r>
          </a:p>
        </p:txBody>
      </p:sp>
    </p:spTree>
    <p:extLst>
      <p:ext uri="{BB962C8B-B14F-4D97-AF65-F5344CB8AC3E}">
        <p14:creationId xmlns:p14="http://schemas.microsoft.com/office/powerpoint/2010/main" val="3589345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422187"/>
            <a:ext cx="10515600" cy="4114799"/>
          </a:xfrm>
        </p:spPr>
        <p:txBody>
          <a:bodyPr>
            <a:normAutofit/>
          </a:bodyPr>
          <a:lstStyle/>
          <a:p>
            <a:pPr marL="0" indent="0">
              <a:buNone/>
            </a:pPr>
            <a:r>
              <a:rPr lang="en-US" b="1" dirty="0"/>
              <a:t>A People without Leadership (19.1)</a:t>
            </a:r>
          </a:p>
          <a:p>
            <a:pPr marL="0" indent="0">
              <a:buNone/>
            </a:pPr>
            <a:endParaRPr lang="en-US" b="1" dirty="0"/>
          </a:p>
          <a:p>
            <a:pPr marL="0" indent="0">
              <a:buNone/>
            </a:pPr>
            <a:r>
              <a:rPr lang="en-US" b="1" baseline="30000" dirty="0"/>
              <a:t>1</a:t>
            </a:r>
            <a:r>
              <a:rPr lang="en-US" b="1" dirty="0"/>
              <a:t> And it came to pass in those days, when there was no king in Israel, that there was a certain Levite staying in the remote mountains of Ephraim. He took for himself a concubine from Bethlehem in Judah. </a:t>
            </a:r>
            <a:r>
              <a:rPr lang="en-US" dirty="0"/>
              <a:t> </a:t>
            </a:r>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934720" y="111867"/>
            <a:ext cx="7620000" cy="1391055"/>
          </a:xfrm>
        </p:spPr>
        <p:txBody>
          <a:bodyPr/>
          <a:lstStyle/>
          <a:p>
            <a:r>
              <a:rPr lang="en-US" b="1" cap="small" dirty="0">
                <a:solidFill>
                  <a:schemeClr val="bg1"/>
                </a:solidFill>
              </a:rPr>
              <a:t>Victory Threatened by Disunity</a:t>
            </a:r>
            <a:br>
              <a:rPr lang="en-US" b="1" cap="small" dirty="0">
                <a:solidFill>
                  <a:schemeClr val="bg1"/>
                </a:solidFill>
              </a:rPr>
            </a:br>
            <a:r>
              <a:rPr lang="en-US" b="1" cap="small" dirty="0">
                <a:solidFill>
                  <a:schemeClr val="bg1"/>
                </a:solidFill>
              </a:rPr>
              <a:t>Judges 19.1–21.25</a:t>
            </a:r>
          </a:p>
        </p:txBody>
      </p:sp>
    </p:spTree>
    <p:extLst>
      <p:ext uri="{BB962C8B-B14F-4D97-AF65-F5344CB8AC3E}">
        <p14:creationId xmlns:p14="http://schemas.microsoft.com/office/powerpoint/2010/main" val="3178271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032001"/>
            <a:ext cx="10515600" cy="4504986"/>
          </a:xfrm>
        </p:spPr>
        <p:txBody>
          <a:bodyPr>
            <a:normAutofit/>
          </a:bodyPr>
          <a:lstStyle/>
          <a:p>
            <a:pPr marL="0" indent="0">
              <a:buNone/>
            </a:pPr>
            <a:r>
              <a:rPr lang="en-US" sz="3200" b="1" dirty="0"/>
              <a:t>Conclusion </a:t>
            </a:r>
          </a:p>
          <a:p>
            <a:pPr marL="0" indent="0">
              <a:buNone/>
            </a:pPr>
            <a:endParaRPr lang="en-US" sz="3200" b="1" baseline="30000" dirty="0"/>
          </a:p>
          <a:p>
            <a:pPr marL="0" indent="0">
              <a:buNone/>
            </a:pPr>
            <a:r>
              <a:rPr lang="en-US" dirty="0"/>
              <a:t>If we find ourselves headed in the wrong direction spiritually, there is only one remedy. Jesus gives us the answer in His words to the church at Sardis: ‘Wake up! Strengthen what remains and is about to die, for I have found your deeds unfinished in the sight of my God. Remember, therefore, what you have received and heard; hold it fast, and repent’ (Rev. </a:t>
            </a:r>
            <a:r>
              <a:rPr lang="en-US"/>
              <a:t>3.2-3 NIV).</a:t>
            </a:r>
            <a:endParaRPr lang="en-US" sz="4800" dirty="0"/>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934720" y="111867"/>
            <a:ext cx="7620000" cy="1391055"/>
          </a:xfrm>
        </p:spPr>
        <p:txBody>
          <a:bodyPr/>
          <a:lstStyle/>
          <a:p>
            <a:r>
              <a:rPr lang="en-US" b="1" cap="small" dirty="0">
                <a:solidFill>
                  <a:schemeClr val="bg1"/>
                </a:solidFill>
              </a:rPr>
              <a:t>Victory Threatened by Disunity</a:t>
            </a:r>
            <a:br>
              <a:rPr lang="en-US" b="1" cap="small" dirty="0">
                <a:solidFill>
                  <a:schemeClr val="bg1"/>
                </a:solidFill>
              </a:rPr>
            </a:br>
            <a:r>
              <a:rPr lang="en-US" b="1" cap="small" dirty="0">
                <a:solidFill>
                  <a:schemeClr val="bg1"/>
                </a:solidFill>
              </a:rPr>
              <a:t>Judges 19.1–21.25</a:t>
            </a:r>
          </a:p>
        </p:txBody>
      </p:sp>
    </p:spTree>
    <p:extLst>
      <p:ext uri="{BB962C8B-B14F-4D97-AF65-F5344CB8AC3E}">
        <p14:creationId xmlns:p14="http://schemas.microsoft.com/office/powerpoint/2010/main" val="3725056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032001"/>
            <a:ext cx="10515600" cy="4504986"/>
          </a:xfrm>
        </p:spPr>
        <p:txBody>
          <a:bodyPr>
            <a:normAutofit/>
          </a:bodyPr>
          <a:lstStyle/>
          <a:p>
            <a:pPr marL="0" indent="0">
              <a:buNone/>
            </a:pPr>
            <a:r>
              <a:rPr lang="en-US" sz="3200" b="1" dirty="0"/>
              <a:t>Conclusion </a:t>
            </a:r>
          </a:p>
          <a:p>
            <a:pPr marL="0" indent="0">
              <a:buNone/>
            </a:pPr>
            <a:endParaRPr lang="en-US" sz="3200" b="1" baseline="30000" dirty="0"/>
          </a:p>
          <a:p>
            <a:pPr marL="0" indent="0">
              <a:buNone/>
            </a:pPr>
            <a:r>
              <a:rPr lang="en-US" sz="3200" b="1" baseline="30000" dirty="0"/>
              <a:t>25</a:t>
            </a:r>
            <a:r>
              <a:rPr lang="en-US" sz="3200" b="1" dirty="0"/>
              <a:t> In those days there was no king in Israel; everyone did what was right in his own eyes.</a:t>
            </a:r>
            <a:r>
              <a:rPr lang="en-US" sz="3600" dirty="0"/>
              <a:t> </a:t>
            </a:r>
          </a:p>
          <a:p>
            <a:pPr marL="0" indent="0">
              <a:buNone/>
            </a:pPr>
            <a:endParaRPr lang="en-US" sz="3600" b="1" dirty="0"/>
          </a:p>
          <a:p>
            <a:pPr marL="0" indent="0">
              <a:buNone/>
            </a:pPr>
            <a:r>
              <a:rPr lang="en-US" dirty="0"/>
              <a:t>Whenever we take lightly our relationship to God, we begin the </a:t>
            </a:r>
            <a:r>
              <a:rPr lang="en-US" u="sng" dirty="0"/>
              <a:t>downward</a:t>
            </a:r>
            <a:r>
              <a:rPr lang="en-US" dirty="0"/>
              <a:t> spiral that leads to despair, disunity, and death. </a:t>
            </a:r>
          </a:p>
          <a:p>
            <a:pPr marL="0" indent="0">
              <a:buNone/>
            </a:pPr>
            <a:endParaRPr lang="en-US" sz="4800" dirty="0"/>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934720" y="111867"/>
            <a:ext cx="7620000" cy="1391055"/>
          </a:xfrm>
        </p:spPr>
        <p:txBody>
          <a:bodyPr/>
          <a:lstStyle/>
          <a:p>
            <a:r>
              <a:rPr lang="en-US" b="1" cap="small" dirty="0">
                <a:solidFill>
                  <a:schemeClr val="bg1"/>
                </a:solidFill>
              </a:rPr>
              <a:t>Victory Threatened by Disunity</a:t>
            </a:r>
            <a:br>
              <a:rPr lang="en-US" b="1" cap="small" dirty="0">
                <a:solidFill>
                  <a:schemeClr val="bg1"/>
                </a:solidFill>
              </a:rPr>
            </a:br>
            <a:r>
              <a:rPr lang="en-US" b="1" cap="small" dirty="0">
                <a:solidFill>
                  <a:schemeClr val="bg1"/>
                </a:solidFill>
              </a:rPr>
              <a:t>Judges 19.1–21.25</a:t>
            </a:r>
          </a:p>
        </p:txBody>
      </p:sp>
    </p:spTree>
    <p:extLst>
      <p:ext uri="{BB962C8B-B14F-4D97-AF65-F5344CB8AC3E}">
        <p14:creationId xmlns:p14="http://schemas.microsoft.com/office/powerpoint/2010/main" val="3725982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422187"/>
            <a:ext cx="10515600" cy="4114799"/>
          </a:xfrm>
        </p:spPr>
        <p:txBody>
          <a:bodyPr>
            <a:normAutofit/>
          </a:bodyPr>
          <a:lstStyle/>
          <a:p>
            <a:pPr marL="0" indent="0">
              <a:buNone/>
            </a:pPr>
            <a:r>
              <a:rPr lang="en-US" b="1" dirty="0"/>
              <a:t>A People without Leadership (19.1)</a:t>
            </a:r>
          </a:p>
          <a:p>
            <a:pPr marL="0" indent="0">
              <a:buNone/>
            </a:pPr>
            <a:endParaRPr lang="en-US" b="1" dirty="0"/>
          </a:p>
          <a:p>
            <a:pPr marL="0" lvl="0" indent="0">
              <a:buNone/>
            </a:pPr>
            <a:r>
              <a:rPr lang="en-US" dirty="0"/>
              <a:t>The descendants of the tribe of Levi were charged with the </a:t>
            </a:r>
            <a:r>
              <a:rPr lang="en-US" u="sng" dirty="0"/>
              <a:t>spiritual</a:t>
            </a:r>
            <a:r>
              <a:rPr lang="en-US" dirty="0"/>
              <a:t> leadership of the nation and were required to care for the tabernacle and perform all of its ceremonies. </a:t>
            </a:r>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934720" y="111867"/>
            <a:ext cx="7620000" cy="1391055"/>
          </a:xfrm>
        </p:spPr>
        <p:txBody>
          <a:bodyPr/>
          <a:lstStyle/>
          <a:p>
            <a:r>
              <a:rPr lang="en-US" b="1" cap="small" dirty="0">
                <a:solidFill>
                  <a:schemeClr val="bg1"/>
                </a:solidFill>
              </a:rPr>
              <a:t>Victory Threatened by Disunity</a:t>
            </a:r>
            <a:br>
              <a:rPr lang="en-US" b="1" cap="small" dirty="0">
                <a:solidFill>
                  <a:schemeClr val="bg1"/>
                </a:solidFill>
              </a:rPr>
            </a:br>
            <a:r>
              <a:rPr lang="en-US" b="1" cap="small" dirty="0">
                <a:solidFill>
                  <a:schemeClr val="bg1"/>
                </a:solidFill>
              </a:rPr>
              <a:t>Judges 19.1–21.25</a:t>
            </a:r>
          </a:p>
        </p:txBody>
      </p:sp>
    </p:spTree>
    <p:extLst>
      <p:ext uri="{BB962C8B-B14F-4D97-AF65-F5344CB8AC3E}">
        <p14:creationId xmlns:p14="http://schemas.microsoft.com/office/powerpoint/2010/main" val="1317013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422187"/>
            <a:ext cx="10515600" cy="4114799"/>
          </a:xfrm>
        </p:spPr>
        <p:txBody>
          <a:bodyPr>
            <a:normAutofit/>
          </a:bodyPr>
          <a:lstStyle/>
          <a:p>
            <a:pPr marL="0" indent="0">
              <a:buNone/>
            </a:pPr>
            <a:r>
              <a:rPr lang="en-US" b="1" dirty="0"/>
              <a:t>A Dysfunctional Family (19.1–7)</a:t>
            </a:r>
          </a:p>
          <a:p>
            <a:pPr marL="0" indent="0">
              <a:buNone/>
            </a:pPr>
            <a:r>
              <a:rPr lang="en-US" b="1" baseline="30000" dirty="0"/>
              <a:t>2</a:t>
            </a:r>
            <a:r>
              <a:rPr lang="en-US" b="1" dirty="0"/>
              <a:t> But his concubine played the harlot against him, and went away from him to her father’s house at Bethlehem in Judah, and was there four whole months. </a:t>
            </a:r>
            <a:r>
              <a:rPr lang="en-US" b="1" baseline="30000" dirty="0"/>
              <a:t>3</a:t>
            </a:r>
            <a:r>
              <a:rPr lang="en-US" b="1" dirty="0"/>
              <a:t> Then her husband arose and went after her, to speak kindly to her and bring her back, having his servant and a couple of donkeys with him. So she brought him into her father’s house; and when the father of the young woman saw him, he was glad to meet him.</a:t>
            </a:r>
            <a:endParaRPr lang="en-US" dirty="0"/>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934720" y="111867"/>
            <a:ext cx="7620000" cy="1391055"/>
          </a:xfrm>
        </p:spPr>
        <p:txBody>
          <a:bodyPr/>
          <a:lstStyle/>
          <a:p>
            <a:r>
              <a:rPr lang="en-US" b="1" cap="small" dirty="0">
                <a:solidFill>
                  <a:schemeClr val="bg1"/>
                </a:solidFill>
              </a:rPr>
              <a:t>Victory Threatened by Disunity</a:t>
            </a:r>
            <a:br>
              <a:rPr lang="en-US" b="1" cap="small" dirty="0">
                <a:solidFill>
                  <a:schemeClr val="bg1"/>
                </a:solidFill>
              </a:rPr>
            </a:br>
            <a:r>
              <a:rPr lang="en-US" b="1" cap="small" dirty="0">
                <a:solidFill>
                  <a:schemeClr val="bg1"/>
                </a:solidFill>
              </a:rPr>
              <a:t>Judges 19.1–21.25</a:t>
            </a:r>
          </a:p>
        </p:txBody>
      </p:sp>
    </p:spTree>
    <p:extLst>
      <p:ext uri="{BB962C8B-B14F-4D97-AF65-F5344CB8AC3E}">
        <p14:creationId xmlns:p14="http://schemas.microsoft.com/office/powerpoint/2010/main" val="3948735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422187"/>
            <a:ext cx="10515600" cy="4114799"/>
          </a:xfrm>
        </p:spPr>
        <p:txBody>
          <a:bodyPr>
            <a:normAutofit/>
          </a:bodyPr>
          <a:lstStyle/>
          <a:p>
            <a:pPr marL="0" indent="0">
              <a:buNone/>
            </a:pPr>
            <a:r>
              <a:rPr lang="en-US" b="1" dirty="0"/>
              <a:t>A Dysfunctional Family (19.1–7)</a:t>
            </a:r>
          </a:p>
          <a:p>
            <a:pPr lvl="0"/>
            <a:r>
              <a:rPr lang="en-US" dirty="0"/>
              <a:t>Concubines were not equal to a </a:t>
            </a:r>
            <a:r>
              <a:rPr lang="en-US" u="sng" dirty="0"/>
              <a:t>wife</a:t>
            </a:r>
            <a:r>
              <a:rPr lang="en-US" dirty="0"/>
              <a:t>, but their relationship to their master was permanent. Some scholars refer to them as ‘secondary wives’. </a:t>
            </a:r>
          </a:p>
          <a:p>
            <a:pPr lvl="0"/>
            <a:r>
              <a:rPr lang="en-US" dirty="0"/>
              <a:t>The </a:t>
            </a:r>
            <a:r>
              <a:rPr lang="en-US" u="sng" dirty="0"/>
              <a:t>woman</a:t>
            </a:r>
            <a:r>
              <a:rPr lang="en-US" dirty="0"/>
              <a:t> left the Levite and returned to her father’s house in Bethlehem. </a:t>
            </a:r>
          </a:p>
          <a:p>
            <a:pPr lvl="0"/>
            <a:r>
              <a:rPr lang="en-US" dirty="0"/>
              <a:t>The Levite spoke kindly to her, trying to </a:t>
            </a:r>
            <a:r>
              <a:rPr lang="en-US" u="sng" dirty="0"/>
              <a:t>reconcile</a:t>
            </a:r>
            <a:r>
              <a:rPr lang="en-US" dirty="0"/>
              <a:t> with her. </a:t>
            </a:r>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934720" y="111867"/>
            <a:ext cx="7620000" cy="1391055"/>
          </a:xfrm>
        </p:spPr>
        <p:txBody>
          <a:bodyPr/>
          <a:lstStyle/>
          <a:p>
            <a:r>
              <a:rPr lang="en-US" b="1" cap="small" dirty="0">
                <a:solidFill>
                  <a:schemeClr val="bg1"/>
                </a:solidFill>
              </a:rPr>
              <a:t>Victory Threatened by Disunity</a:t>
            </a:r>
            <a:br>
              <a:rPr lang="en-US" b="1" cap="small" dirty="0">
                <a:solidFill>
                  <a:schemeClr val="bg1"/>
                </a:solidFill>
              </a:rPr>
            </a:br>
            <a:r>
              <a:rPr lang="en-US" b="1" cap="small" dirty="0">
                <a:solidFill>
                  <a:schemeClr val="bg1"/>
                </a:solidFill>
              </a:rPr>
              <a:t>Judges 19.1–21.25</a:t>
            </a:r>
          </a:p>
        </p:txBody>
      </p:sp>
    </p:spTree>
    <p:extLst>
      <p:ext uri="{BB962C8B-B14F-4D97-AF65-F5344CB8AC3E}">
        <p14:creationId xmlns:p14="http://schemas.microsoft.com/office/powerpoint/2010/main" val="3731243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174241"/>
            <a:ext cx="10515600" cy="4362746"/>
          </a:xfrm>
        </p:spPr>
        <p:txBody>
          <a:bodyPr>
            <a:normAutofit/>
          </a:bodyPr>
          <a:lstStyle/>
          <a:p>
            <a:pPr marL="0" indent="0">
              <a:buNone/>
            </a:pPr>
            <a:r>
              <a:rPr lang="en-US" b="1" dirty="0"/>
              <a:t>A City without Kindness (19.8-15)</a:t>
            </a:r>
          </a:p>
          <a:p>
            <a:pPr marL="0" indent="0">
              <a:buNone/>
            </a:pPr>
            <a:endParaRPr lang="en-US" b="1" dirty="0"/>
          </a:p>
          <a:p>
            <a:pPr marL="0" indent="0">
              <a:buNone/>
            </a:pPr>
            <a:r>
              <a:rPr lang="en-US" b="1" baseline="30000" dirty="0"/>
              <a:t>13</a:t>
            </a:r>
            <a:r>
              <a:rPr lang="en-US" b="1" dirty="0"/>
              <a:t> So he said to his servant, ‘Come, let us draw near to one of these places, and spend the night in Gibeah or in Ramah.’ </a:t>
            </a:r>
            <a:r>
              <a:rPr lang="en-US" b="1" baseline="30000" dirty="0"/>
              <a:t>14</a:t>
            </a:r>
            <a:r>
              <a:rPr lang="en-US" b="1" dirty="0"/>
              <a:t> And they passed by and went their way; and the sun went down on them near Gibeah, which belongs to Benjamin. </a:t>
            </a:r>
            <a:r>
              <a:rPr lang="en-US" b="1" baseline="30000" dirty="0"/>
              <a:t>15</a:t>
            </a:r>
            <a:r>
              <a:rPr lang="en-US" b="1" dirty="0"/>
              <a:t> They turned aside there to go in to lodge in Gibeah. And when he went in, he sat down in the open square of the city, for no one would take them into his house to spend the night.</a:t>
            </a:r>
            <a:endParaRPr lang="en-US" dirty="0"/>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934720" y="111867"/>
            <a:ext cx="7620000" cy="1391055"/>
          </a:xfrm>
        </p:spPr>
        <p:txBody>
          <a:bodyPr/>
          <a:lstStyle/>
          <a:p>
            <a:r>
              <a:rPr lang="en-US" b="1" cap="small" dirty="0">
                <a:solidFill>
                  <a:schemeClr val="bg1"/>
                </a:solidFill>
              </a:rPr>
              <a:t>Victory Threatened by Disunity</a:t>
            </a:r>
            <a:br>
              <a:rPr lang="en-US" b="1" cap="small" dirty="0">
                <a:solidFill>
                  <a:schemeClr val="bg1"/>
                </a:solidFill>
              </a:rPr>
            </a:br>
            <a:r>
              <a:rPr lang="en-US" b="1" cap="small" dirty="0">
                <a:solidFill>
                  <a:schemeClr val="bg1"/>
                </a:solidFill>
              </a:rPr>
              <a:t>Judges 19.1–21.25</a:t>
            </a:r>
          </a:p>
        </p:txBody>
      </p:sp>
    </p:spTree>
    <p:extLst>
      <p:ext uri="{BB962C8B-B14F-4D97-AF65-F5344CB8AC3E}">
        <p14:creationId xmlns:p14="http://schemas.microsoft.com/office/powerpoint/2010/main" val="761895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174241"/>
            <a:ext cx="10515600" cy="4362746"/>
          </a:xfrm>
        </p:spPr>
        <p:txBody>
          <a:bodyPr>
            <a:normAutofit/>
          </a:bodyPr>
          <a:lstStyle/>
          <a:p>
            <a:pPr marL="0" indent="0">
              <a:buNone/>
            </a:pPr>
            <a:r>
              <a:rPr lang="en-US" b="1" dirty="0"/>
              <a:t>A City without Kindness (19.8-15)</a:t>
            </a:r>
          </a:p>
          <a:p>
            <a:pPr marL="0" indent="0">
              <a:buNone/>
            </a:pPr>
            <a:endParaRPr lang="en-US" b="1" dirty="0"/>
          </a:p>
          <a:p>
            <a:pPr lvl="0"/>
            <a:r>
              <a:rPr lang="en-US" dirty="0"/>
              <a:t>On the </a:t>
            </a:r>
            <a:r>
              <a:rPr lang="en-US" u="sng" dirty="0"/>
              <a:t>fifth</a:t>
            </a:r>
            <a:r>
              <a:rPr lang="en-US" dirty="0"/>
              <a:t> day, the Levite determined that he must be on his way. </a:t>
            </a:r>
          </a:p>
          <a:p>
            <a:pPr lvl="0"/>
            <a:r>
              <a:rPr lang="en-US" dirty="0"/>
              <a:t>In ancient times, when there were very few inns, </a:t>
            </a:r>
            <a:r>
              <a:rPr lang="en-US" u="sng" dirty="0"/>
              <a:t>hospitality</a:t>
            </a:r>
            <a:r>
              <a:rPr lang="en-US" dirty="0"/>
              <a:t> was a necessary and respected custom. </a:t>
            </a:r>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934720" y="111867"/>
            <a:ext cx="7620000" cy="1391055"/>
          </a:xfrm>
        </p:spPr>
        <p:txBody>
          <a:bodyPr/>
          <a:lstStyle/>
          <a:p>
            <a:r>
              <a:rPr lang="en-US" b="1" cap="small" dirty="0">
                <a:solidFill>
                  <a:schemeClr val="bg1"/>
                </a:solidFill>
              </a:rPr>
              <a:t>Victory Threatened by Disunity</a:t>
            </a:r>
            <a:br>
              <a:rPr lang="en-US" b="1" cap="small" dirty="0">
                <a:solidFill>
                  <a:schemeClr val="bg1"/>
                </a:solidFill>
              </a:rPr>
            </a:br>
            <a:r>
              <a:rPr lang="en-US" b="1" cap="small" dirty="0">
                <a:solidFill>
                  <a:schemeClr val="bg1"/>
                </a:solidFill>
              </a:rPr>
              <a:t>Judges 19.1–21.25</a:t>
            </a:r>
          </a:p>
        </p:txBody>
      </p:sp>
    </p:spTree>
    <p:extLst>
      <p:ext uri="{BB962C8B-B14F-4D97-AF65-F5344CB8AC3E}">
        <p14:creationId xmlns:p14="http://schemas.microsoft.com/office/powerpoint/2010/main" val="3421579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DD3FD0-737C-356D-19F4-8D573627F42B}"/>
              </a:ext>
            </a:extLst>
          </p:cNvPr>
          <p:cNvPicPr>
            <a:picLocks noChangeAspect="1"/>
          </p:cNvPicPr>
          <p:nvPr/>
        </p:nvPicPr>
        <p:blipFill>
          <a:blip r:embed="rId2"/>
          <a:stretch>
            <a:fillRect/>
          </a:stretch>
        </p:blipFill>
        <p:spPr>
          <a:xfrm>
            <a:off x="0" y="0"/>
            <a:ext cx="12191999" cy="1614791"/>
          </a:xfrm>
          <a:prstGeom prst="rect">
            <a:avLst/>
          </a:prstGeom>
        </p:spPr>
      </p:pic>
      <p:sp>
        <p:nvSpPr>
          <p:cNvPr id="9" name="Content Placeholder 8">
            <a:extLst>
              <a:ext uri="{FF2B5EF4-FFF2-40B4-BE49-F238E27FC236}">
                <a16:creationId xmlns:a16="http://schemas.microsoft.com/office/drawing/2014/main" id="{AA943AF0-024E-E84F-3AF6-2C1A5B933A23}"/>
              </a:ext>
            </a:extLst>
          </p:cNvPr>
          <p:cNvSpPr>
            <a:spLocks noGrp="1"/>
          </p:cNvSpPr>
          <p:nvPr>
            <p:ph idx="1"/>
          </p:nvPr>
        </p:nvSpPr>
        <p:spPr>
          <a:xfrm>
            <a:off x="838200" y="2174241"/>
            <a:ext cx="10515600" cy="4362746"/>
          </a:xfrm>
        </p:spPr>
        <p:txBody>
          <a:bodyPr>
            <a:normAutofit/>
          </a:bodyPr>
          <a:lstStyle/>
          <a:p>
            <a:pPr marL="0" indent="0">
              <a:buNone/>
            </a:pPr>
            <a:r>
              <a:rPr lang="en-US" b="1" dirty="0"/>
              <a:t>An Old Man with Hospitality (19.16–21)</a:t>
            </a:r>
          </a:p>
          <a:p>
            <a:pPr marL="0" indent="0">
              <a:buNone/>
            </a:pPr>
            <a:r>
              <a:rPr lang="en-US" b="1" baseline="30000" dirty="0"/>
              <a:t>16</a:t>
            </a:r>
            <a:r>
              <a:rPr lang="en-US" b="1" dirty="0"/>
              <a:t> Just then an old man came in from his work in the field at evening, who also was from the mountains of Ephraim; he was staying in Gibeah, whereas the men of the place were </a:t>
            </a:r>
            <a:r>
              <a:rPr lang="en-US" b="1" dirty="0" err="1"/>
              <a:t>Benjamites</a:t>
            </a:r>
            <a:r>
              <a:rPr lang="en-US" b="1" dirty="0"/>
              <a:t>. </a:t>
            </a:r>
            <a:r>
              <a:rPr lang="en-US" b="1" baseline="30000" dirty="0"/>
              <a:t>17</a:t>
            </a:r>
            <a:r>
              <a:rPr lang="en-US" b="1" dirty="0"/>
              <a:t> And when he raised his eyes, he saw the traveler in the open square of the city; and the old man said, ‘Where are you going, and where do you come from?’ </a:t>
            </a:r>
            <a:r>
              <a:rPr lang="en-US" b="1" baseline="30000" dirty="0"/>
              <a:t>18</a:t>
            </a:r>
            <a:r>
              <a:rPr lang="en-US" b="1" dirty="0"/>
              <a:t> So he said to him, ‘We are passing from Bethlehem in Judah toward the remote mountains of Ephraim; I am from there.</a:t>
            </a:r>
            <a:endParaRPr lang="en-US" dirty="0"/>
          </a:p>
        </p:txBody>
      </p:sp>
      <p:sp>
        <p:nvSpPr>
          <p:cNvPr id="2" name="Title 1">
            <a:extLst>
              <a:ext uri="{FF2B5EF4-FFF2-40B4-BE49-F238E27FC236}">
                <a16:creationId xmlns:a16="http://schemas.microsoft.com/office/drawing/2014/main" id="{D0C6D2EB-ACC8-4002-8B41-943769CA2E74}"/>
              </a:ext>
            </a:extLst>
          </p:cNvPr>
          <p:cNvSpPr>
            <a:spLocks noGrp="1"/>
          </p:cNvSpPr>
          <p:nvPr>
            <p:ph type="title"/>
          </p:nvPr>
        </p:nvSpPr>
        <p:spPr>
          <a:xfrm>
            <a:off x="934720" y="111867"/>
            <a:ext cx="7620000" cy="1391055"/>
          </a:xfrm>
        </p:spPr>
        <p:txBody>
          <a:bodyPr/>
          <a:lstStyle/>
          <a:p>
            <a:r>
              <a:rPr lang="en-US" b="1" cap="small" dirty="0">
                <a:solidFill>
                  <a:schemeClr val="bg1"/>
                </a:solidFill>
              </a:rPr>
              <a:t>Victory Threatened by Disunity</a:t>
            </a:r>
            <a:br>
              <a:rPr lang="en-US" b="1" cap="small" dirty="0">
                <a:solidFill>
                  <a:schemeClr val="bg1"/>
                </a:solidFill>
              </a:rPr>
            </a:br>
            <a:r>
              <a:rPr lang="en-US" b="1" cap="small" dirty="0">
                <a:solidFill>
                  <a:schemeClr val="bg1"/>
                </a:solidFill>
              </a:rPr>
              <a:t>Judges 19.1–21.25</a:t>
            </a:r>
          </a:p>
        </p:txBody>
      </p:sp>
    </p:spTree>
    <p:extLst>
      <p:ext uri="{BB962C8B-B14F-4D97-AF65-F5344CB8AC3E}">
        <p14:creationId xmlns:p14="http://schemas.microsoft.com/office/powerpoint/2010/main" val="1348602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2369</Words>
  <Application>Microsoft Macintosh PowerPoint</Application>
  <PresentationFormat>Widescreen</PresentationFormat>
  <Paragraphs>110</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PowerPoint Presentation</vt:lpstr>
      <vt:lpstr>Victory Threatened by Disunity Judges 19.1–21.25</vt:lpstr>
      <vt:lpstr>Victory Threatened by Disunity Judges 19.1–21.25</vt:lpstr>
      <vt:lpstr>Victory Threatened by Disunity Judges 19.1–21.25</vt:lpstr>
      <vt:lpstr>Victory Threatened by Disunity Judges 19.1–21.25</vt:lpstr>
      <vt:lpstr>Victory Threatened by Disunity Judges 19.1–21.25</vt:lpstr>
      <vt:lpstr>Victory Threatened by Disunity Judges 19.1–21.25</vt:lpstr>
      <vt:lpstr>Victory Threatened by Disunity Judges 19.1–21.25</vt:lpstr>
      <vt:lpstr>Victory Threatened by Disunity Judges 19.1–21.25</vt:lpstr>
      <vt:lpstr>Victory Threatened by Disunity Judges 19.1–21.25</vt:lpstr>
      <vt:lpstr>Victory Threatened by Disunity Judges 19.1–21.25</vt:lpstr>
      <vt:lpstr>Victory Threatened by Disunity Judges 19.1–21.25</vt:lpstr>
      <vt:lpstr>Victory Threatened by Disunity Judges 19.1–21.25</vt:lpstr>
      <vt:lpstr>Victory Threatened by Disunity Judges 19.1–21.25</vt:lpstr>
      <vt:lpstr>Victory Threatened by Disunity Judges 19.1–21.25</vt:lpstr>
      <vt:lpstr>Victory Threatened by Disunity Judges 19.1–21.25</vt:lpstr>
      <vt:lpstr>Victory Threatened by Disunity Judges 19.1–21.25</vt:lpstr>
      <vt:lpstr>Victory Threatened by Disunity Judges 19.1–21.25</vt:lpstr>
      <vt:lpstr>Victory Threatened by Disunity Judges 19.1–21.25</vt:lpstr>
      <vt:lpstr>Victory Threatened by Disunity Judges 19.1–21.25</vt:lpstr>
      <vt:lpstr>Victory Threatened by Disunity Judges 19.1–21.25</vt:lpstr>
      <vt:lpstr>Victory Threatened by Disunity Judges 19.1–21.25</vt:lpstr>
      <vt:lpstr>Victory Threatened by Disunity Judges 19.1–21.25</vt:lpstr>
      <vt:lpstr>Victory Threatened by Disunity Judges 19.1–21.25</vt:lpstr>
      <vt:lpstr>Victory Threatened by Disunity Judges 19.1–21.25</vt:lpstr>
      <vt:lpstr>Victory Threatened by Disunity Judges 19.1–21.25</vt:lpstr>
      <vt:lpstr>Victory Threatened by Disunity Judges 19.1–21.25</vt:lpstr>
      <vt:lpstr>Victory Threatened by Disunity Judges 19.1–21.25</vt:lpstr>
      <vt:lpstr>Victory Threatened by Disunity Judges 19.1–21.25</vt:lpstr>
      <vt:lpstr>Victory Threatened by Disunity Judges 19.1–21.25</vt:lpstr>
      <vt:lpstr>Victory Threatened by Disunity Judges 19.1–21.25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Martin</dc:creator>
  <cp:lastModifiedBy>Lee Martin</cp:lastModifiedBy>
  <cp:revision>9</cp:revision>
  <dcterms:created xsi:type="dcterms:W3CDTF">2022-08-15T21:31:23Z</dcterms:created>
  <dcterms:modified xsi:type="dcterms:W3CDTF">2022-08-16T14:55:55Z</dcterms:modified>
</cp:coreProperties>
</file>