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2" r:id="rId3"/>
    <p:sldId id="273" r:id="rId4"/>
    <p:sldId id="279" r:id="rId5"/>
    <p:sldId id="280" r:id="rId6"/>
    <p:sldId id="274" r:id="rId7"/>
    <p:sldId id="281" r:id="rId8"/>
    <p:sldId id="275" r:id="rId9"/>
    <p:sldId id="276" r:id="rId10"/>
    <p:sldId id="282" r:id="rId11"/>
    <p:sldId id="283" r:id="rId12"/>
    <p:sldId id="277" r:id="rId13"/>
    <p:sldId id="286" r:id="rId14"/>
    <p:sldId id="285" r:id="rId15"/>
    <p:sldId id="284" r:id="rId16"/>
    <p:sldId id="278" r:id="rId17"/>
    <p:sldId id="287" r:id="rId18"/>
    <p:sldId id="288" r:id="rId19"/>
    <p:sldId id="28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45"/>
    <p:restoredTop sz="96240"/>
  </p:normalViewPr>
  <p:slideViewPr>
    <p:cSldViewPr snapToGrid="0" snapToObjects="1">
      <p:cViewPr varScale="1">
        <p:scale>
          <a:sx n="145" d="100"/>
          <a:sy n="145" d="100"/>
        </p:scale>
        <p:origin x="192"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BFE40-DCAE-6B70-5994-DA1D6150A8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450007-2D39-215D-2256-CD92816812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008392-01AA-30C7-187C-17C0C43ABA48}"/>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5" name="Footer Placeholder 4">
            <a:extLst>
              <a:ext uri="{FF2B5EF4-FFF2-40B4-BE49-F238E27FC236}">
                <a16:creationId xmlns:a16="http://schemas.microsoft.com/office/drawing/2014/main" id="{D7D0F84D-FE98-BC6F-7F73-C09460B001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7DD735-0096-D80C-CD01-2D40798ABC9C}"/>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87805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5BB9-1DA7-BC03-EA16-2561B7B9BB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D964B8-DB19-8267-E074-C45203CF76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0E8A73-EF22-755C-B10E-BA3AD7CE0C8B}"/>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5" name="Footer Placeholder 4">
            <a:extLst>
              <a:ext uri="{FF2B5EF4-FFF2-40B4-BE49-F238E27FC236}">
                <a16:creationId xmlns:a16="http://schemas.microsoft.com/office/drawing/2014/main" id="{A7B6152D-E7F0-0CB6-9853-2FE5ECB3C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3320D-C775-1FE6-9123-9B5BB1534CAA}"/>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217426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F08229-5A7E-CB6A-3C0A-CF2BB25DCF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C2471C-F006-9072-A9CB-04D42C8755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237CB-09C3-EC0B-D5FD-EB78B036A7D4}"/>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5" name="Footer Placeholder 4">
            <a:extLst>
              <a:ext uri="{FF2B5EF4-FFF2-40B4-BE49-F238E27FC236}">
                <a16:creationId xmlns:a16="http://schemas.microsoft.com/office/drawing/2014/main" id="{5E3A89BC-08CB-C4B9-1E7B-9CF87547A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96DA1-26E6-4703-C595-4F2B832168D1}"/>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297939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7CFB-741E-4B15-5CEB-888C77418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1CD71E-08FA-09AE-F145-781414117D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9EAC8-8E04-959B-7DD6-E08E3CBC10F1}"/>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5" name="Footer Placeholder 4">
            <a:extLst>
              <a:ext uri="{FF2B5EF4-FFF2-40B4-BE49-F238E27FC236}">
                <a16:creationId xmlns:a16="http://schemas.microsoft.com/office/drawing/2014/main" id="{E52CBF7C-389A-465D-C443-09860D29B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72350-5FC5-0E21-E59D-247E30B28347}"/>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1191272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E6B0B-4D54-1D01-80B6-D6B3469540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12CF1E-AF0A-1551-CCC6-C156F7678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FE78C-1EC2-1D4C-0272-518EB70CBB77}"/>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5" name="Footer Placeholder 4">
            <a:extLst>
              <a:ext uri="{FF2B5EF4-FFF2-40B4-BE49-F238E27FC236}">
                <a16:creationId xmlns:a16="http://schemas.microsoft.com/office/drawing/2014/main" id="{C3BF95C5-4A50-52A8-56D3-825DADAD0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928ED-6B91-C022-E1F0-6F71FFF069DC}"/>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109707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07A29-8418-FED7-D546-475794694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5E6B79-5FDA-0044-6476-849E6FBF09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EECBDD-91CD-28CA-257F-852511457B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789FA7-693B-80E7-4CED-F761C755EEDE}"/>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6" name="Footer Placeholder 5">
            <a:extLst>
              <a:ext uri="{FF2B5EF4-FFF2-40B4-BE49-F238E27FC236}">
                <a16:creationId xmlns:a16="http://schemas.microsoft.com/office/drawing/2014/main" id="{A308CC7D-DC9F-A3E4-CBC6-3802702B68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BF4BDB-C03C-13A9-CE5D-18EAF31F7A40}"/>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395878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93767-A1D0-8510-E8C3-1B0299A576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C53583-AE04-00A5-575A-7089B9043C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B57F89-49B0-385D-A301-155A8A9630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E20323-45B6-2BE8-40C9-9EAFAB062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9E8798-659A-C561-8441-ED04E73363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C6A0B0-7145-EB69-AD73-055FF6123DCC}"/>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8" name="Footer Placeholder 7">
            <a:extLst>
              <a:ext uri="{FF2B5EF4-FFF2-40B4-BE49-F238E27FC236}">
                <a16:creationId xmlns:a16="http://schemas.microsoft.com/office/drawing/2014/main" id="{F8BB33C7-F1E9-112F-9911-979E82DBDC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D08D81-EDB4-2C4C-D3CD-7A7CB1F19D4C}"/>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3416932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BEF49-0042-70A5-5A16-E9DA28BB88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4AA319-7174-65AE-B384-D71BAF7CEDD8}"/>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4" name="Footer Placeholder 3">
            <a:extLst>
              <a:ext uri="{FF2B5EF4-FFF2-40B4-BE49-F238E27FC236}">
                <a16:creationId xmlns:a16="http://schemas.microsoft.com/office/drawing/2014/main" id="{19432C61-F99B-C73E-E4E2-F39CDEA0DA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E462BC-7B8D-3B4E-941E-4726AE17CB05}"/>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337645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EAE2BF-431F-C9E1-8CCF-606D7E13E805}"/>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3" name="Footer Placeholder 2">
            <a:extLst>
              <a:ext uri="{FF2B5EF4-FFF2-40B4-BE49-F238E27FC236}">
                <a16:creationId xmlns:a16="http://schemas.microsoft.com/office/drawing/2014/main" id="{A1A617F0-0229-84E0-931A-67338BAC9D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851925-1D98-157E-4A39-0BCB7FAC2FAA}"/>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1003455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8C90B-033E-F59F-474B-AFD6F082EF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0D5254-CE80-8A06-BECB-5F7C037F37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2AB96B-93A2-CE63-1ECA-C724B32096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518CB-6025-B280-ED88-084083CC7775}"/>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6" name="Footer Placeholder 5">
            <a:extLst>
              <a:ext uri="{FF2B5EF4-FFF2-40B4-BE49-F238E27FC236}">
                <a16:creationId xmlns:a16="http://schemas.microsoft.com/office/drawing/2014/main" id="{EAD9DC5E-6DF5-FA4B-2BC1-B802227355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CBFB2D-BC4C-1267-E26F-1A2759EE96E8}"/>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3452024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6E5A9-22F7-32C6-E3B2-FEFC1E73D1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DC239D-2AE5-B14D-4817-7B4A601DB5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89F984-CCE4-FA56-C47A-148D45963B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8D4719-DF97-4BBE-B70C-CA1D215547E9}"/>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6" name="Footer Placeholder 5">
            <a:extLst>
              <a:ext uri="{FF2B5EF4-FFF2-40B4-BE49-F238E27FC236}">
                <a16:creationId xmlns:a16="http://schemas.microsoft.com/office/drawing/2014/main" id="{F93BD344-4EA8-D7DD-B2FA-F9ACED43E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32AC7-3F49-7BE3-A9A8-8E80FA7CCA57}"/>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3724768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32BEA9-38C2-9A66-99E0-9BC6623149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F48C4C-0838-AD49-1709-6E172F5C7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31F51-8F16-225B-C3D2-5511EC9710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65A9F-08B3-AF42-ABB7-0BC322465907}" type="datetimeFigureOut">
              <a:rPr lang="en-US" smtClean="0"/>
              <a:t>8/16/22</a:t>
            </a:fld>
            <a:endParaRPr lang="en-US"/>
          </a:p>
        </p:txBody>
      </p:sp>
      <p:sp>
        <p:nvSpPr>
          <p:cNvPr id="5" name="Footer Placeholder 4">
            <a:extLst>
              <a:ext uri="{FF2B5EF4-FFF2-40B4-BE49-F238E27FC236}">
                <a16:creationId xmlns:a16="http://schemas.microsoft.com/office/drawing/2014/main" id="{34CD7FC7-6A81-EF98-7BC3-CB8F5AD986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2267F3-CEE1-0610-53B8-E71C2F411B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74B9BD-1C63-0240-9281-0DE43C7218A7}" type="slidenum">
              <a:rPr lang="en-US" smtClean="0"/>
              <a:t>‹#›</a:t>
            </a:fld>
            <a:endParaRPr lang="en-US"/>
          </a:p>
        </p:txBody>
      </p:sp>
    </p:spTree>
    <p:extLst>
      <p:ext uri="{BB962C8B-B14F-4D97-AF65-F5344CB8AC3E}">
        <p14:creationId xmlns:p14="http://schemas.microsoft.com/office/powerpoint/2010/main" val="4053161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1BA767-AEC9-475A-54BB-4834A794527F}"/>
              </a:ext>
            </a:extLst>
          </p:cNvPr>
          <p:cNvPicPr>
            <a:picLocks noChangeAspect="1"/>
          </p:cNvPicPr>
          <p:nvPr/>
        </p:nvPicPr>
        <p:blipFill>
          <a:blip r:embed="rId2"/>
          <a:stretch>
            <a:fillRect/>
          </a:stretch>
        </p:blipFill>
        <p:spPr>
          <a:xfrm>
            <a:off x="0" y="-1022685"/>
            <a:ext cx="12192000" cy="8903369"/>
          </a:xfrm>
          <a:prstGeom prst="rect">
            <a:avLst/>
          </a:prstGeom>
        </p:spPr>
      </p:pic>
    </p:spTree>
    <p:extLst>
      <p:ext uri="{BB962C8B-B14F-4D97-AF65-F5344CB8AC3E}">
        <p14:creationId xmlns:p14="http://schemas.microsoft.com/office/powerpoint/2010/main" val="1994575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112885"/>
            <a:ext cx="10515600" cy="4424101"/>
          </a:xfrm>
        </p:spPr>
        <p:txBody>
          <a:bodyPr>
            <a:normAutofit/>
          </a:bodyPr>
          <a:lstStyle/>
          <a:p>
            <a:pPr marL="0" indent="0">
              <a:buNone/>
            </a:pPr>
            <a:r>
              <a:rPr lang="en-US" sz="3200" b="1" dirty="0"/>
              <a:t>Samson’s Failure (16.16-20)</a:t>
            </a:r>
          </a:p>
          <a:p>
            <a:pPr lvl="0"/>
            <a:r>
              <a:rPr lang="en-US" dirty="0"/>
              <a:t>Delilah argued that if he really </a:t>
            </a:r>
            <a:r>
              <a:rPr lang="en-US" u="sng" dirty="0"/>
              <a:t>loved</a:t>
            </a:r>
            <a:r>
              <a:rPr lang="en-US" dirty="0"/>
              <a:t> her, then he would tell her the truth. </a:t>
            </a:r>
          </a:p>
          <a:p>
            <a:pPr lvl="0"/>
            <a:r>
              <a:rPr lang="en-US" dirty="0"/>
              <a:t>Samson admitted that he was a Nazirite; and as such, he was not allowed to </a:t>
            </a:r>
            <a:r>
              <a:rPr lang="en-US" u="sng" dirty="0"/>
              <a:t>cut</a:t>
            </a:r>
            <a:r>
              <a:rPr lang="en-US" dirty="0"/>
              <a:t> his hair at all. </a:t>
            </a:r>
          </a:p>
          <a:p>
            <a:pPr lvl="0"/>
            <a:r>
              <a:rPr lang="en-US" dirty="0"/>
              <a:t>The cutting of his hair was the violation of the third </a:t>
            </a:r>
            <a:r>
              <a:rPr lang="en-US" u="sng" dirty="0"/>
              <a:t>Nazirite</a:t>
            </a:r>
            <a:r>
              <a:rPr lang="en-US" dirty="0"/>
              <a:t> requirement.</a:t>
            </a:r>
          </a:p>
          <a:p>
            <a:pPr lvl="0"/>
            <a:r>
              <a:rPr lang="en-US" dirty="0"/>
              <a:t>Samson fully expected to defeat his attackers just as he always had done in the past, but his </a:t>
            </a:r>
            <a:r>
              <a:rPr lang="en-US" u="sng" dirty="0"/>
              <a:t>strength</a:t>
            </a:r>
            <a:r>
              <a:rPr lang="en-US" dirty="0"/>
              <a:t> was gone. </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668214" y="111867"/>
            <a:ext cx="10510487" cy="1391055"/>
          </a:xfrm>
        </p:spPr>
        <p:txBody>
          <a:bodyPr/>
          <a:lstStyle/>
          <a:p>
            <a:r>
              <a:rPr lang="en-US" dirty="0">
                <a:solidFill>
                  <a:schemeClr val="bg1"/>
                </a:solidFill>
              </a:rPr>
              <a:t>Victory after Failure: Samson (Part 2)</a:t>
            </a:r>
            <a:br>
              <a:rPr lang="en-US" dirty="0">
                <a:solidFill>
                  <a:schemeClr val="bg1"/>
                </a:solidFill>
              </a:rPr>
            </a:br>
            <a:r>
              <a:rPr lang="en-US" dirty="0">
                <a:solidFill>
                  <a:schemeClr val="bg1"/>
                </a:solidFill>
              </a:rPr>
              <a:t>Judges 16.4–31</a:t>
            </a:r>
            <a:endParaRPr lang="en-US" b="1" cap="small" dirty="0">
              <a:solidFill>
                <a:schemeClr val="bg1"/>
              </a:solidFill>
            </a:endParaRPr>
          </a:p>
        </p:txBody>
      </p:sp>
    </p:spTree>
    <p:extLst>
      <p:ext uri="{BB962C8B-B14F-4D97-AF65-F5344CB8AC3E}">
        <p14:creationId xmlns:p14="http://schemas.microsoft.com/office/powerpoint/2010/main" val="2181651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112885"/>
            <a:ext cx="10515600" cy="4424101"/>
          </a:xfrm>
        </p:spPr>
        <p:txBody>
          <a:bodyPr>
            <a:normAutofit/>
          </a:bodyPr>
          <a:lstStyle/>
          <a:p>
            <a:pPr lvl="0"/>
            <a:r>
              <a:rPr lang="en-US" dirty="0"/>
              <a:t>There was no </a:t>
            </a:r>
            <a:r>
              <a:rPr lang="en-US" u="sng" dirty="0"/>
              <a:t>magic</a:t>
            </a:r>
            <a:r>
              <a:rPr lang="en-US" dirty="0"/>
              <a:t> and no strength in Samson’s hair, but his final act of disobedience caused the Lord to depart. </a:t>
            </a:r>
          </a:p>
          <a:p>
            <a:pPr lvl="0"/>
            <a:r>
              <a:rPr lang="en-US" dirty="0"/>
              <a:t>Ultimately, Samson’s </a:t>
            </a:r>
            <a:r>
              <a:rPr lang="en-US" u="sng" dirty="0"/>
              <a:t>surrender</a:t>
            </a:r>
            <a:r>
              <a:rPr lang="en-US" dirty="0"/>
              <a:t> to Delilah is symbolic of Israel’s surrender to the gods of Canaan.</a:t>
            </a:r>
          </a:p>
          <a:p>
            <a:pPr lvl="0"/>
            <a:r>
              <a:rPr lang="en-US" dirty="0"/>
              <a:t>Just as Samson was separated as a Nazirite to God, Israel was </a:t>
            </a:r>
            <a:r>
              <a:rPr lang="en-US" u="sng" dirty="0"/>
              <a:t>separated</a:t>
            </a:r>
            <a:r>
              <a:rPr lang="en-US" dirty="0"/>
              <a:t> to God. </a:t>
            </a:r>
          </a:p>
          <a:p>
            <a:pPr lvl="0"/>
            <a:r>
              <a:rPr lang="en-US" dirty="0"/>
              <a:t>The Lord said to Israel, ‘And you shall be </a:t>
            </a:r>
            <a:r>
              <a:rPr lang="en-US" u="sng" dirty="0"/>
              <a:t>holy</a:t>
            </a:r>
            <a:r>
              <a:rPr lang="en-US" dirty="0"/>
              <a:t> to Me, for I the Lord am holy, and have separated you from the peoples, that you should be Mine’ (Lev. 20.26).</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483576" y="111867"/>
            <a:ext cx="10695125" cy="1391055"/>
          </a:xfrm>
        </p:spPr>
        <p:txBody>
          <a:bodyPr/>
          <a:lstStyle/>
          <a:p>
            <a:r>
              <a:rPr lang="en-US" dirty="0">
                <a:solidFill>
                  <a:schemeClr val="bg1"/>
                </a:solidFill>
              </a:rPr>
              <a:t>Victory after Failure: Samson (Part 2)</a:t>
            </a:r>
            <a:br>
              <a:rPr lang="en-US" dirty="0">
                <a:solidFill>
                  <a:schemeClr val="bg1"/>
                </a:solidFill>
              </a:rPr>
            </a:br>
            <a:r>
              <a:rPr lang="en-US" dirty="0">
                <a:solidFill>
                  <a:schemeClr val="bg1"/>
                </a:solidFill>
              </a:rPr>
              <a:t>Judges 16.4–31</a:t>
            </a:r>
            <a:endParaRPr lang="en-US" b="1" cap="small" dirty="0">
              <a:solidFill>
                <a:schemeClr val="bg1"/>
              </a:solidFill>
            </a:endParaRPr>
          </a:p>
        </p:txBody>
      </p:sp>
    </p:spTree>
    <p:extLst>
      <p:ext uri="{BB962C8B-B14F-4D97-AF65-F5344CB8AC3E}">
        <p14:creationId xmlns:p14="http://schemas.microsoft.com/office/powerpoint/2010/main" val="621359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334827"/>
            <a:ext cx="10515600" cy="4202159"/>
          </a:xfrm>
        </p:spPr>
        <p:txBody>
          <a:bodyPr>
            <a:normAutofit/>
          </a:bodyPr>
          <a:lstStyle/>
          <a:p>
            <a:pPr marL="0" indent="0">
              <a:buNone/>
            </a:pPr>
            <a:r>
              <a:rPr lang="en-US" b="1" dirty="0"/>
              <a:t>Samson’s Bondage (16.21)</a:t>
            </a:r>
          </a:p>
          <a:p>
            <a:pPr marL="0" indent="0">
              <a:buNone/>
            </a:pPr>
            <a:endParaRPr lang="en-US" b="1" dirty="0"/>
          </a:p>
          <a:p>
            <a:pPr marL="0" indent="0">
              <a:buNone/>
            </a:pPr>
            <a:r>
              <a:rPr lang="en-US" b="1" baseline="30000" dirty="0"/>
              <a:t>21</a:t>
            </a:r>
            <a:r>
              <a:rPr lang="en-US" b="1" dirty="0"/>
              <a:t> Then the Philistines took him and put out his eyes, and brought him down to Gaza. They bound him with bronze fetters, and he became a grinder in the prison. </a:t>
            </a:r>
            <a:r>
              <a:rPr lang="en-US" b="1" baseline="30000" dirty="0"/>
              <a:t>22</a:t>
            </a:r>
            <a:r>
              <a:rPr lang="en-US" b="1" dirty="0"/>
              <a:t> However, the hair of his head began to grow again after it had been shaven. </a:t>
            </a:r>
            <a:endParaRPr lang="en-US"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597876" y="111867"/>
            <a:ext cx="10580825" cy="1391055"/>
          </a:xfrm>
        </p:spPr>
        <p:txBody>
          <a:bodyPr/>
          <a:lstStyle/>
          <a:p>
            <a:r>
              <a:rPr lang="en-US" dirty="0">
                <a:solidFill>
                  <a:schemeClr val="bg1"/>
                </a:solidFill>
              </a:rPr>
              <a:t>Victory after Failure: Samson (Part 2)</a:t>
            </a:r>
            <a:br>
              <a:rPr lang="en-US" dirty="0">
                <a:solidFill>
                  <a:schemeClr val="bg1"/>
                </a:solidFill>
              </a:rPr>
            </a:br>
            <a:r>
              <a:rPr lang="en-US" dirty="0">
                <a:solidFill>
                  <a:schemeClr val="bg1"/>
                </a:solidFill>
              </a:rPr>
              <a:t>Judges 16.4–31</a:t>
            </a:r>
            <a:endParaRPr lang="en-US" b="1" cap="small" dirty="0">
              <a:solidFill>
                <a:schemeClr val="bg1"/>
              </a:solidFill>
            </a:endParaRPr>
          </a:p>
        </p:txBody>
      </p:sp>
    </p:spTree>
    <p:extLst>
      <p:ext uri="{BB962C8B-B14F-4D97-AF65-F5344CB8AC3E}">
        <p14:creationId xmlns:p14="http://schemas.microsoft.com/office/powerpoint/2010/main" val="61373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334827"/>
            <a:ext cx="10515600" cy="4202159"/>
          </a:xfrm>
        </p:spPr>
        <p:txBody>
          <a:bodyPr>
            <a:normAutofit/>
          </a:bodyPr>
          <a:lstStyle/>
          <a:p>
            <a:pPr marL="0" indent="0">
              <a:buNone/>
            </a:pPr>
            <a:r>
              <a:rPr lang="en-US" b="1" dirty="0"/>
              <a:t>Samson’s Bondage (16.21)</a:t>
            </a:r>
          </a:p>
          <a:p>
            <a:pPr marL="0" indent="0">
              <a:buNone/>
            </a:pPr>
            <a:endParaRPr lang="en-US" b="1" dirty="0"/>
          </a:p>
          <a:p>
            <a:pPr lvl="0"/>
            <a:r>
              <a:rPr lang="en-US" dirty="0"/>
              <a:t>Sin always leads to </a:t>
            </a:r>
            <a:r>
              <a:rPr lang="en-US" u="sng" dirty="0"/>
              <a:t>bondage</a:t>
            </a:r>
            <a:r>
              <a:rPr lang="en-US" dirty="0"/>
              <a:t> (John 8.34), and Samson’s disobedience brought him to a place of servitude. </a:t>
            </a:r>
          </a:p>
          <a:p>
            <a:pPr lvl="0"/>
            <a:r>
              <a:rPr lang="en-US" dirty="0"/>
              <a:t>According to Num. 6.12, Nazirites who have broken their </a:t>
            </a:r>
            <a:r>
              <a:rPr lang="en-US" u="sng" dirty="0"/>
              <a:t>vows</a:t>
            </a:r>
            <a:r>
              <a:rPr lang="en-US" dirty="0"/>
              <a:t>, can rededicate themselves to the Lord and begin their consecration anew and afresh.</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571500" y="111867"/>
            <a:ext cx="10607202" cy="1391055"/>
          </a:xfrm>
        </p:spPr>
        <p:txBody>
          <a:bodyPr/>
          <a:lstStyle/>
          <a:p>
            <a:r>
              <a:rPr lang="en-US" dirty="0">
                <a:solidFill>
                  <a:schemeClr val="bg1"/>
                </a:solidFill>
              </a:rPr>
              <a:t>Victory after Failure: Samson (Part 2)</a:t>
            </a:r>
            <a:br>
              <a:rPr lang="en-US" dirty="0">
                <a:solidFill>
                  <a:schemeClr val="bg1"/>
                </a:solidFill>
              </a:rPr>
            </a:br>
            <a:r>
              <a:rPr lang="en-US" dirty="0">
                <a:solidFill>
                  <a:schemeClr val="bg1"/>
                </a:solidFill>
              </a:rPr>
              <a:t>Judges 16.4–31</a:t>
            </a:r>
            <a:endParaRPr lang="en-US" b="1" cap="small" dirty="0">
              <a:solidFill>
                <a:schemeClr val="bg1"/>
              </a:solidFill>
            </a:endParaRPr>
          </a:p>
        </p:txBody>
      </p:sp>
    </p:spTree>
    <p:extLst>
      <p:ext uri="{BB962C8B-B14F-4D97-AF65-F5344CB8AC3E}">
        <p14:creationId xmlns:p14="http://schemas.microsoft.com/office/powerpoint/2010/main" val="2585740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334827"/>
            <a:ext cx="10515600" cy="4202159"/>
          </a:xfrm>
        </p:spPr>
        <p:txBody>
          <a:bodyPr>
            <a:normAutofit/>
          </a:bodyPr>
          <a:lstStyle/>
          <a:p>
            <a:pPr marL="0" indent="0">
              <a:buNone/>
            </a:pPr>
            <a:r>
              <a:rPr lang="en-US" b="1" dirty="0"/>
              <a:t>Samson’s Humiliation (16.22–27)</a:t>
            </a:r>
          </a:p>
          <a:p>
            <a:pPr marL="0" indent="0">
              <a:buNone/>
            </a:pPr>
            <a:r>
              <a:rPr lang="en-US" b="1" baseline="30000" dirty="0"/>
              <a:t>25</a:t>
            </a:r>
            <a:r>
              <a:rPr lang="en-US" b="1" dirty="0"/>
              <a:t> So it happened, when their hearts were merry, that they said, ‘Call for Samson, that he may perform for us.’ So they called for Samson from the prison, and he performed for them. And they stationed him between the pillars. </a:t>
            </a:r>
            <a:r>
              <a:rPr lang="en-US" b="1" baseline="30000" dirty="0"/>
              <a:t>26</a:t>
            </a:r>
            <a:r>
              <a:rPr lang="en-US" b="1" dirty="0"/>
              <a:t> Then Samson said to the lad who held him by the hand, ‘Let me feel the pillars which support the temple, so that I can lean on them.’ </a:t>
            </a:r>
            <a:r>
              <a:rPr lang="en-US" b="1" baseline="30000" dirty="0"/>
              <a:t>27</a:t>
            </a:r>
            <a:r>
              <a:rPr lang="en-US" b="1" dirty="0"/>
              <a:t> Now the temple was full of men and women. All the lords of the Philistines were there – about three thousand men and women on the roof watching while Samson performed.</a:t>
            </a:r>
            <a:endParaRPr lang="en-US"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dirty="0">
                <a:solidFill>
                  <a:schemeClr val="bg1"/>
                </a:solidFill>
              </a:rPr>
              <a:t>Victory after Failure: Samson (Part 2)</a:t>
            </a:r>
            <a:br>
              <a:rPr lang="en-US" dirty="0">
                <a:solidFill>
                  <a:schemeClr val="bg1"/>
                </a:solidFill>
              </a:rPr>
            </a:br>
            <a:r>
              <a:rPr lang="en-US" dirty="0">
                <a:solidFill>
                  <a:schemeClr val="bg1"/>
                </a:solidFill>
              </a:rPr>
              <a:t>Judges 16.4–31</a:t>
            </a:r>
            <a:endParaRPr lang="en-US" b="1" cap="small" dirty="0">
              <a:solidFill>
                <a:schemeClr val="bg1"/>
              </a:solidFill>
            </a:endParaRPr>
          </a:p>
        </p:txBody>
      </p:sp>
    </p:spTree>
    <p:extLst>
      <p:ext uri="{BB962C8B-B14F-4D97-AF65-F5344CB8AC3E}">
        <p14:creationId xmlns:p14="http://schemas.microsoft.com/office/powerpoint/2010/main" val="4042908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334827"/>
            <a:ext cx="10515600" cy="4202159"/>
          </a:xfrm>
        </p:spPr>
        <p:txBody>
          <a:bodyPr>
            <a:normAutofit/>
          </a:bodyPr>
          <a:lstStyle/>
          <a:p>
            <a:pPr marL="0" indent="0">
              <a:buNone/>
            </a:pPr>
            <a:r>
              <a:rPr lang="en-US" b="1" dirty="0"/>
              <a:t>Samson’s Humiliation (16.22–27)</a:t>
            </a:r>
          </a:p>
          <a:p>
            <a:pPr marL="0" indent="0">
              <a:buNone/>
            </a:pPr>
            <a:endParaRPr lang="en-US" b="1" dirty="0"/>
          </a:p>
          <a:p>
            <a:pPr lvl="0"/>
            <a:r>
              <a:rPr lang="en-US" dirty="0"/>
              <a:t>It was not enough that they had </a:t>
            </a:r>
            <a:r>
              <a:rPr lang="en-US" u="sng" dirty="0"/>
              <a:t>captured</a:t>
            </a:r>
            <a:r>
              <a:rPr lang="en-US" dirty="0"/>
              <a:t> and blinded Samson; they wanted to mock and abuse him further.</a:t>
            </a:r>
          </a:p>
          <a:p>
            <a:pPr lvl="0"/>
            <a:r>
              <a:rPr lang="en-US" dirty="0"/>
              <a:t>Samson knew that even though he had lost his strength, God’s strength </a:t>
            </a:r>
            <a:r>
              <a:rPr lang="en-US" u="sng" dirty="0"/>
              <a:t>remained</a:t>
            </a:r>
            <a:r>
              <a:rPr lang="en-US" dirty="0"/>
              <a:t>.</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dirty="0">
                <a:solidFill>
                  <a:schemeClr val="bg1"/>
                </a:solidFill>
              </a:rPr>
              <a:t>Victory after Failure: Samson (Part 2)</a:t>
            </a:r>
            <a:br>
              <a:rPr lang="en-US" dirty="0">
                <a:solidFill>
                  <a:schemeClr val="bg1"/>
                </a:solidFill>
              </a:rPr>
            </a:br>
            <a:r>
              <a:rPr lang="en-US" dirty="0">
                <a:solidFill>
                  <a:schemeClr val="bg1"/>
                </a:solidFill>
              </a:rPr>
              <a:t>Judges 16.4–31</a:t>
            </a:r>
            <a:endParaRPr lang="en-US" b="1" cap="small" dirty="0">
              <a:solidFill>
                <a:schemeClr val="bg1"/>
              </a:solidFill>
            </a:endParaRPr>
          </a:p>
        </p:txBody>
      </p:sp>
    </p:spTree>
    <p:extLst>
      <p:ext uri="{BB962C8B-B14F-4D97-AF65-F5344CB8AC3E}">
        <p14:creationId xmlns:p14="http://schemas.microsoft.com/office/powerpoint/2010/main" val="2347808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050743"/>
            <a:ext cx="10515600" cy="4486244"/>
          </a:xfrm>
        </p:spPr>
        <p:txBody>
          <a:bodyPr>
            <a:normAutofit/>
          </a:bodyPr>
          <a:lstStyle/>
          <a:p>
            <a:pPr marL="0" indent="0">
              <a:buNone/>
            </a:pPr>
            <a:r>
              <a:rPr lang="en-US" b="1" dirty="0"/>
              <a:t>Samson’s Final Victory (16.28-31)</a:t>
            </a:r>
          </a:p>
          <a:p>
            <a:pPr marL="0" indent="0">
              <a:buNone/>
            </a:pPr>
            <a:r>
              <a:rPr lang="en-US" b="1" baseline="30000" dirty="0"/>
              <a:t>28</a:t>
            </a:r>
            <a:r>
              <a:rPr lang="en-US" b="1" dirty="0"/>
              <a:t> Then Samson called to the </a:t>
            </a:r>
            <a:r>
              <a:rPr lang="en-US" b="1" cap="small" dirty="0"/>
              <a:t>Lord</a:t>
            </a:r>
            <a:r>
              <a:rPr lang="en-US" b="1" dirty="0"/>
              <a:t>, saying, ‘O Lord </a:t>
            </a:r>
            <a:r>
              <a:rPr lang="en-US" b="1" cap="small" dirty="0"/>
              <a:t>God</a:t>
            </a:r>
            <a:r>
              <a:rPr lang="en-US" b="1" dirty="0"/>
              <a:t>, remember me, I pray! Strengthen me, I pray, just this once, O God, that I may with one blow take vengeance on the Philistines for my two eyes!’ </a:t>
            </a:r>
            <a:r>
              <a:rPr lang="en-US" b="1" baseline="30000" dirty="0"/>
              <a:t>29</a:t>
            </a:r>
            <a:r>
              <a:rPr lang="en-US" b="1" dirty="0"/>
              <a:t> And Samson took hold of the two middle pillars which supported the temple, and he braced himself against them, one on his right and the other on his left. </a:t>
            </a:r>
            <a:r>
              <a:rPr lang="en-US" b="1" baseline="30000" dirty="0"/>
              <a:t>30</a:t>
            </a:r>
            <a:r>
              <a:rPr lang="en-US" b="1" dirty="0"/>
              <a:t> Then Samson said, ‘Let me die with the Philistines!’ And he pushed with all his might, and the temple fell on the lords and all the people who were in it. So the dead that he killed at his death were more than he had killed in his life.</a:t>
            </a:r>
            <a:endParaRPr lang="en-US"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685800" y="111867"/>
            <a:ext cx="10492902" cy="1391055"/>
          </a:xfrm>
        </p:spPr>
        <p:txBody>
          <a:bodyPr/>
          <a:lstStyle/>
          <a:p>
            <a:r>
              <a:rPr lang="en-US" dirty="0">
                <a:solidFill>
                  <a:schemeClr val="bg1"/>
                </a:solidFill>
              </a:rPr>
              <a:t>Victory after Failure: Samson (Part 2)</a:t>
            </a:r>
            <a:br>
              <a:rPr lang="en-US" dirty="0">
                <a:solidFill>
                  <a:schemeClr val="bg1"/>
                </a:solidFill>
              </a:rPr>
            </a:br>
            <a:r>
              <a:rPr lang="en-US" dirty="0">
                <a:solidFill>
                  <a:schemeClr val="bg1"/>
                </a:solidFill>
              </a:rPr>
              <a:t>Judges 16.4–31</a:t>
            </a:r>
            <a:endParaRPr lang="en-US" b="1" cap="small" dirty="0">
              <a:solidFill>
                <a:schemeClr val="bg1"/>
              </a:solidFill>
            </a:endParaRPr>
          </a:p>
        </p:txBody>
      </p:sp>
    </p:spTree>
    <p:extLst>
      <p:ext uri="{BB962C8B-B14F-4D97-AF65-F5344CB8AC3E}">
        <p14:creationId xmlns:p14="http://schemas.microsoft.com/office/powerpoint/2010/main" val="500385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050743"/>
            <a:ext cx="10515600" cy="4486244"/>
          </a:xfrm>
        </p:spPr>
        <p:txBody>
          <a:bodyPr>
            <a:normAutofit/>
          </a:bodyPr>
          <a:lstStyle/>
          <a:p>
            <a:pPr marL="0" indent="0">
              <a:buNone/>
            </a:pPr>
            <a:r>
              <a:rPr lang="en-US" b="1" dirty="0"/>
              <a:t>Samson’s Final Victory (16.28-31)</a:t>
            </a:r>
          </a:p>
          <a:p>
            <a:pPr lvl="0"/>
            <a:r>
              <a:rPr lang="en-US" dirty="0"/>
              <a:t>Samson </a:t>
            </a:r>
            <a:r>
              <a:rPr lang="en-US" u="sng" dirty="0"/>
              <a:t>called</a:t>
            </a:r>
            <a:r>
              <a:rPr lang="en-US" dirty="0"/>
              <a:t> out to the Lord and asked that his strength might return just once more. </a:t>
            </a:r>
          </a:p>
          <a:p>
            <a:pPr lvl="0"/>
            <a:r>
              <a:rPr lang="en-US" dirty="0"/>
              <a:t>By destroying their central pagan </a:t>
            </a:r>
            <a:r>
              <a:rPr lang="en-US" u="sng" dirty="0"/>
              <a:t>temple</a:t>
            </a:r>
            <a:r>
              <a:rPr lang="en-US" dirty="0"/>
              <a:t>, Samson won a great victory which was far more significant than any of his previous victories.</a:t>
            </a:r>
          </a:p>
          <a:p>
            <a:pPr lvl="0"/>
            <a:r>
              <a:rPr lang="en-US" dirty="0"/>
              <a:t>At the end of the Samson story, we also are confronted with human </a:t>
            </a:r>
            <a:r>
              <a:rPr lang="en-US" u="sng" dirty="0"/>
              <a:t>frailty</a:t>
            </a:r>
            <a:r>
              <a:rPr lang="en-US" dirty="0"/>
              <a:t>; and we are forced to cry out only to God.</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378068" y="111867"/>
            <a:ext cx="10800633" cy="1391055"/>
          </a:xfrm>
        </p:spPr>
        <p:txBody>
          <a:bodyPr/>
          <a:lstStyle/>
          <a:p>
            <a:r>
              <a:rPr lang="en-US" dirty="0">
                <a:solidFill>
                  <a:schemeClr val="bg1"/>
                </a:solidFill>
              </a:rPr>
              <a:t>Victory after Failure: Samson (Part 2)</a:t>
            </a:r>
            <a:br>
              <a:rPr lang="en-US" dirty="0">
                <a:solidFill>
                  <a:schemeClr val="bg1"/>
                </a:solidFill>
              </a:rPr>
            </a:br>
            <a:r>
              <a:rPr lang="en-US" dirty="0">
                <a:solidFill>
                  <a:schemeClr val="bg1"/>
                </a:solidFill>
              </a:rPr>
              <a:t>Judges 16.4–31</a:t>
            </a:r>
            <a:endParaRPr lang="en-US" b="1" cap="small" dirty="0">
              <a:solidFill>
                <a:schemeClr val="bg1"/>
              </a:solidFill>
            </a:endParaRPr>
          </a:p>
        </p:txBody>
      </p:sp>
    </p:spTree>
    <p:extLst>
      <p:ext uri="{BB962C8B-B14F-4D97-AF65-F5344CB8AC3E}">
        <p14:creationId xmlns:p14="http://schemas.microsoft.com/office/powerpoint/2010/main" val="1473706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050743"/>
            <a:ext cx="10515600" cy="4486244"/>
          </a:xfrm>
        </p:spPr>
        <p:txBody>
          <a:bodyPr>
            <a:normAutofit/>
          </a:bodyPr>
          <a:lstStyle/>
          <a:p>
            <a:pPr marL="0" indent="0">
              <a:buNone/>
            </a:pPr>
            <a:r>
              <a:rPr lang="en-US" b="1" dirty="0"/>
              <a:t>Samson’s Final Victory (16.28-31)</a:t>
            </a:r>
          </a:p>
          <a:p>
            <a:pPr lvl="0"/>
            <a:r>
              <a:rPr lang="en-US" dirty="0"/>
              <a:t>We should be </a:t>
            </a:r>
            <a:r>
              <a:rPr lang="en-US" u="sng" dirty="0"/>
              <a:t>thankful</a:t>
            </a:r>
            <a:r>
              <a:rPr lang="en-US" dirty="0"/>
              <a:t> for the abilities, talents, training, and resources that God has given to us. However, we must remain humble and obedient, remembering that our effectiveness depends not on our strength but on God’s strength.</a:t>
            </a:r>
          </a:p>
          <a:p>
            <a:pPr lvl="0"/>
            <a:r>
              <a:rPr lang="en-US" dirty="0"/>
              <a:t>It is clear that the endowment of the Spirit does not grant </a:t>
            </a:r>
            <a:r>
              <a:rPr lang="en-US" u="sng" dirty="0"/>
              <a:t>infallibility</a:t>
            </a:r>
            <a:r>
              <a:rPr lang="en-US" dirty="0"/>
              <a:t> to humans. </a:t>
            </a:r>
          </a:p>
          <a:p>
            <a:pPr lvl="0"/>
            <a:r>
              <a:rPr lang="en-US" dirty="0"/>
              <a:t>It is also clear that Spirit-filled leaders are not </a:t>
            </a:r>
            <a:r>
              <a:rPr lang="en-US" u="sng" dirty="0"/>
              <a:t>exempt</a:t>
            </a:r>
            <a:r>
              <a:rPr lang="en-US" dirty="0"/>
              <a:t> from the demands of biblical holiness. </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457200" y="111867"/>
            <a:ext cx="10721502" cy="1391055"/>
          </a:xfrm>
        </p:spPr>
        <p:txBody>
          <a:bodyPr/>
          <a:lstStyle/>
          <a:p>
            <a:r>
              <a:rPr lang="en-US" dirty="0">
                <a:solidFill>
                  <a:schemeClr val="bg1"/>
                </a:solidFill>
              </a:rPr>
              <a:t>Victory after Failure: Samson (Part 2)</a:t>
            </a:r>
            <a:br>
              <a:rPr lang="en-US" dirty="0">
                <a:solidFill>
                  <a:schemeClr val="bg1"/>
                </a:solidFill>
              </a:rPr>
            </a:br>
            <a:r>
              <a:rPr lang="en-US" dirty="0">
                <a:solidFill>
                  <a:schemeClr val="bg1"/>
                </a:solidFill>
              </a:rPr>
              <a:t>Judges 16.4–31</a:t>
            </a:r>
            <a:endParaRPr lang="en-US" b="1" cap="small" dirty="0">
              <a:solidFill>
                <a:schemeClr val="bg1"/>
              </a:solidFill>
            </a:endParaRPr>
          </a:p>
        </p:txBody>
      </p:sp>
    </p:spTree>
    <p:extLst>
      <p:ext uri="{BB962C8B-B14F-4D97-AF65-F5344CB8AC3E}">
        <p14:creationId xmlns:p14="http://schemas.microsoft.com/office/powerpoint/2010/main" val="3894928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050743"/>
            <a:ext cx="10515600" cy="4486244"/>
          </a:xfrm>
        </p:spPr>
        <p:txBody>
          <a:bodyPr>
            <a:normAutofit/>
          </a:bodyPr>
          <a:lstStyle/>
          <a:p>
            <a:pPr marL="0" indent="0">
              <a:buNone/>
            </a:pPr>
            <a:r>
              <a:rPr lang="en-US" b="1" dirty="0"/>
              <a:t>Samson’s Final Victory (16.28-31)</a:t>
            </a:r>
          </a:p>
          <a:p>
            <a:pPr marL="0" indent="0">
              <a:buNone/>
            </a:pPr>
            <a:endParaRPr lang="en-US" b="1" dirty="0"/>
          </a:p>
          <a:p>
            <a:pPr lvl="0"/>
            <a:r>
              <a:rPr lang="en-US" dirty="0"/>
              <a:t>The book of Judges </a:t>
            </a:r>
            <a:r>
              <a:rPr lang="en-US" u="sng" dirty="0"/>
              <a:t>corresponds</a:t>
            </a:r>
            <a:r>
              <a:rPr lang="en-US" dirty="0"/>
              <a:t> to our present-day struggle with charismatic leaders – when leaders fail, we do not know what to do! </a:t>
            </a:r>
          </a:p>
          <a:p>
            <a:pPr lvl="0"/>
            <a:r>
              <a:rPr lang="en-US" dirty="0"/>
              <a:t>It seems clear that Paul’s ultimate concern for those who have fallen is </a:t>
            </a:r>
            <a:r>
              <a:rPr lang="en-US" u="sng" dirty="0"/>
              <a:t>repentance</a:t>
            </a:r>
            <a:r>
              <a:rPr lang="en-US" dirty="0"/>
              <a:t>, redemption, forgiveness, and then restoration. </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545122" y="111867"/>
            <a:ext cx="10633579" cy="1391055"/>
          </a:xfrm>
        </p:spPr>
        <p:txBody>
          <a:bodyPr/>
          <a:lstStyle/>
          <a:p>
            <a:r>
              <a:rPr lang="en-US" dirty="0">
                <a:solidFill>
                  <a:schemeClr val="bg1"/>
                </a:solidFill>
              </a:rPr>
              <a:t>Victory after Failure: Samson (Part 2)</a:t>
            </a:r>
            <a:br>
              <a:rPr lang="en-US" dirty="0">
                <a:solidFill>
                  <a:schemeClr val="bg1"/>
                </a:solidFill>
              </a:rPr>
            </a:br>
            <a:r>
              <a:rPr lang="en-US" dirty="0">
                <a:solidFill>
                  <a:schemeClr val="bg1"/>
                </a:solidFill>
              </a:rPr>
              <a:t>Judges 16.4–31</a:t>
            </a:r>
            <a:endParaRPr lang="en-US" b="1" cap="small" dirty="0">
              <a:solidFill>
                <a:schemeClr val="bg1"/>
              </a:solidFill>
            </a:endParaRPr>
          </a:p>
        </p:txBody>
      </p:sp>
    </p:spTree>
    <p:extLst>
      <p:ext uri="{BB962C8B-B14F-4D97-AF65-F5344CB8AC3E}">
        <p14:creationId xmlns:p14="http://schemas.microsoft.com/office/powerpoint/2010/main" val="2345696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422187"/>
            <a:ext cx="10515600" cy="4114799"/>
          </a:xfrm>
        </p:spPr>
        <p:txBody>
          <a:bodyPr>
            <a:normAutofit/>
          </a:bodyPr>
          <a:lstStyle/>
          <a:p>
            <a:pPr marL="0" indent="0">
              <a:buNone/>
            </a:pPr>
            <a:r>
              <a:rPr lang="en-US" b="1" dirty="0"/>
              <a:t>Setting the Direction</a:t>
            </a:r>
          </a:p>
          <a:p>
            <a:pPr marL="0" indent="0">
              <a:buNone/>
            </a:pPr>
            <a:endParaRPr lang="en-US" b="1" dirty="0"/>
          </a:p>
          <a:p>
            <a:pPr marL="0" indent="0">
              <a:buNone/>
            </a:pPr>
            <a:r>
              <a:rPr lang="en-US" dirty="0"/>
              <a:t>Samson was a strong man who was in many ways very weak. Samson’s strength set him apart from everyone else, and his enemies searched for a way to rob Samson of that strength. Similarly, Satan seeks to take away the source of our strength. In this lesson we will discover what Samson finally learned – that the secret of our strength is dependence upon God.</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603682" y="111867"/>
            <a:ext cx="8575487" cy="1391055"/>
          </a:xfrm>
        </p:spPr>
        <p:txBody>
          <a:bodyPr/>
          <a:lstStyle/>
          <a:p>
            <a:r>
              <a:rPr lang="en-US" dirty="0">
                <a:solidFill>
                  <a:schemeClr val="bg1"/>
                </a:solidFill>
              </a:rPr>
              <a:t>Victory after Failure: Samson (Part 2)</a:t>
            </a:r>
            <a:br>
              <a:rPr lang="en-US" dirty="0">
                <a:solidFill>
                  <a:schemeClr val="bg1"/>
                </a:solidFill>
              </a:rPr>
            </a:br>
            <a:r>
              <a:rPr lang="en-US" dirty="0">
                <a:solidFill>
                  <a:schemeClr val="bg1"/>
                </a:solidFill>
              </a:rPr>
              <a:t>Judges 16.4–31</a:t>
            </a:r>
            <a:endParaRPr lang="en-US" b="1" cap="small" dirty="0">
              <a:solidFill>
                <a:schemeClr val="bg1"/>
              </a:solidFill>
            </a:endParaRPr>
          </a:p>
        </p:txBody>
      </p:sp>
    </p:spTree>
    <p:extLst>
      <p:ext uri="{BB962C8B-B14F-4D97-AF65-F5344CB8AC3E}">
        <p14:creationId xmlns:p14="http://schemas.microsoft.com/office/powerpoint/2010/main" val="4020000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422187"/>
            <a:ext cx="10515600" cy="4114799"/>
          </a:xfrm>
        </p:spPr>
        <p:txBody>
          <a:bodyPr>
            <a:normAutofit/>
          </a:bodyPr>
          <a:lstStyle/>
          <a:p>
            <a:pPr marL="0" indent="0">
              <a:buNone/>
            </a:pPr>
            <a:r>
              <a:rPr lang="en-US" b="1" dirty="0"/>
              <a:t>Samson’s Love for Delilah (16.4–5)</a:t>
            </a:r>
          </a:p>
          <a:p>
            <a:pPr marL="0" indent="0">
              <a:buNone/>
            </a:pPr>
            <a:r>
              <a:rPr lang="en-US" b="1" baseline="30000" dirty="0"/>
              <a:t>4</a:t>
            </a:r>
            <a:r>
              <a:rPr lang="en-US" b="1" dirty="0"/>
              <a:t> Afterward it happened that he loved a woman in the Valley of </a:t>
            </a:r>
            <a:r>
              <a:rPr lang="en-US" b="1" dirty="0" err="1"/>
              <a:t>Sorek</a:t>
            </a:r>
            <a:r>
              <a:rPr lang="en-US" b="1" dirty="0"/>
              <a:t>, whose name was Delilah. </a:t>
            </a:r>
            <a:r>
              <a:rPr lang="en-US" b="1" baseline="30000" dirty="0"/>
              <a:t>5</a:t>
            </a:r>
            <a:r>
              <a:rPr lang="en-US" b="1" dirty="0"/>
              <a:t> And the lords of the Philistines came up to her and said to her, ‘Entice him, and find out where his great strength lies, and by what means we may overpower him, that we may bind him to afflict him; and every one of us will give you eleven hundred pieces of silver.’ </a:t>
            </a:r>
            <a:endParaRPr lang="en-US"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457200" y="111867"/>
            <a:ext cx="10721502" cy="1391055"/>
          </a:xfrm>
        </p:spPr>
        <p:txBody>
          <a:bodyPr/>
          <a:lstStyle/>
          <a:p>
            <a:r>
              <a:rPr lang="en-US" dirty="0">
                <a:solidFill>
                  <a:schemeClr val="bg1"/>
                </a:solidFill>
              </a:rPr>
              <a:t>Victory after Failure: Samson (Part 2)</a:t>
            </a:r>
            <a:br>
              <a:rPr lang="en-US" dirty="0">
                <a:solidFill>
                  <a:schemeClr val="bg1"/>
                </a:solidFill>
              </a:rPr>
            </a:br>
            <a:r>
              <a:rPr lang="en-US" dirty="0">
                <a:solidFill>
                  <a:schemeClr val="bg1"/>
                </a:solidFill>
              </a:rPr>
              <a:t>Judges 16.4–31</a:t>
            </a:r>
            <a:endParaRPr lang="en-US" b="1" cap="small" dirty="0">
              <a:solidFill>
                <a:schemeClr val="bg1"/>
              </a:solidFill>
            </a:endParaRPr>
          </a:p>
        </p:txBody>
      </p:sp>
    </p:spTree>
    <p:extLst>
      <p:ext uri="{BB962C8B-B14F-4D97-AF65-F5344CB8AC3E}">
        <p14:creationId xmlns:p14="http://schemas.microsoft.com/office/powerpoint/2010/main" val="3697889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422187"/>
            <a:ext cx="10515600" cy="4114799"/>
          </a:xfrm>
        </p:spPr>
        <p:txBody>
          <a:bodyPr>
            <a:normAutofit/>
          </a:bodyPr>
          <a:lstStyle/>
          <a:p>
            <a:pPr marL="0" indent="0">
              <a:buNone/>
            </a:pPr>
            <a:r>
              <a:rPr lang="en-US" b="1" dirty="0"/>
              <a:t>Samson’s Love for Delilah (16.4–5)</a:t>
            </a:r>
          </a:p>
          <a:p>
            <a:pPr lvl="0"/>
            <a:r>
              <a:rPr lang="en-US" dirty="0"/>
              <a:t>Samson’s love for Delilah was the perfect opportunity for the Philistines to </a:t>
            </a:r>
            <a:r>
              <a:rPr lang="en-US" u="sng" dirty="0"/>
              <a:t>entrap</a:t>
            </a:r>
            <a:r>
              <a:rPr lang="en-US" dirty="0"/>
              <a:t> him. </a:t>
            </a:r>
          </a:p>
          <a:p>
            <a:pPr lvl="0"/>
            <a:r>
              <a:rPr lang="en-US" dirty="0"/>
              <a:t>Because Delilah lived on the </a:t>
            </a:r>
            <a:r>
              <a:rPr lang="en-US" u="sng" dirty="0"/>
              <a:t>border</a:t>
            </a:r>
            <a:r>
              <a:rPr lang="en-US" dirty="0"/>
              <a:t>, we are not certain whether she was a Philistine or an Israelite. </a:t>
            </a:r>
          </a:p>
          <a:p>
            <a:pPr lvl="0"/>
            <a:r>
              <a:rPr lang="en-US" dirty="0"/>
              <a:t>The name ‘Delilah’ suggests weakness, which is an ironic </a:t>
            </a:r>
            <a:r>
              <a:rPr lang="en-US" u="sng" dirty="0"/>
              <a:t>contrast</a:t>
            </a:r>
            <a:r>
              <a:rPr lang="en-US" dirty="0"/>
              <a:t> to the strength of Samson. </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624254" y="111867"/>
            <a:ext cx="10554448" cy="1391055"/>
          </a:xfrm>
        </p:spPr>
        <p:txBody>
          <a:bodyPr/>
          <a:lstStyle/>
          <a:p>
            <a:r>
              <a:rPr lang="en-US" dirty="0">
                <a:solidFill>
                  <a:schemeClr val="bg1"/>
                </a:solidFill>
              </a:rPr>
              <a:t>Victory after Failure: Samson (Part 2)</a:t>
            </a:r>
            <a:br>
              <a:rPr lang="en-US" dirty="0">
                <a:solidFill>
                  <a:schemeClr val="bg1"/>
                </a:solidFill>
              </a:rPr>
            </a:br>
            <a:r>
              <a:rPr lang="en-US" dirty="0">
                <a:solidFill>
                  <a:schemeClr val="bg1"/>
                </a:solidFill>
              </a:rPr>
              <a:t>Judges 16.4–31</a:t>
            </a:r>
            <a:endParaRPr lang="en-US" b="1" cap="small" dirty="0">
              <a:solidFill>
                <a:schemeClr val="bg1"/>
              </a:solidFill>
            </a:endParaRPr>
          </a:p>
        </p:txBody>
      </p:sp>
    </p:spTree>
    <p:extLst>
      <p:ext uri="{BB962C8B-B14F-4D97-AF65-F5344CB8AC3E}">
        <p14:creationId xmlns:p14="http://schemas.microsoft.com/office/powerpoint/2010/main" val="3610339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422187"/>
            <a:ext cx="10515600" cy="4114799"/>
          </a:xfrm>
        </p:spPr>
        <p:txBody>
          <a:bodyPr>
            <a:normAutofit/>
          </a:bodyPr>
          <a:lstStyle/>
          <a:p>
            <a:pPr marL="0" indent="0">
              <a:buNone/>
            </a:pPr>
            <a:r>
              <a:rPr lang="en-US" b="1" dirty="0"/>
              <a:t>Samson’s Love for Delilah (16.4–5)</a:t>
            </a:r>
          </a:p>
          <a:p>
            <a:pPr lvl="0"/>
            <a:r>
              <a:rPr lang="en-US" dirty="0"/>
              <a:t>Samson was prone to live on the </a:t>
            </a:r>
            <a:r>
              <a:rPr lang="en-US" u="sng" dirty="0"/>
              <a:t>edge</a:t>
            </a:r>
            <a:r>
              <a:rPr lang="en-US" dirty="0"/>
              <a:t> and to test the boundaries of proper behavior.</a:t>
            </a:r>
          </a:p>
          <a:p>
            <a:pPr lvl="0"/>
            <a:r>
              <a:rPr lang="en-US" dirty="0"/>
              <a:t>It is important to observe that Delilah is never </a:t>
            </a:r>
            <a:r>
              <a:rPr lang="en-US" u="sng" dirty="0"/>
              <a:t>criticized</a:t>
            </a:r>
            <a:r>
              <a:rPr lang="en-US" dirty="0"/>
              <a:t> in the biblical text. She is never described as a wicked seducer or a prostitute. </a:t>
            </a:r>
          </a:p>
          <a:p>
            <a:pPr lvl="0"/>
            <a:r>
              <a:rPr lang="en-US" dirty="0"/>
              <a:t>If Samson loved her, then why did he not </a:t>
            </a:r>
            <a:r>
              <a:rPr lang="en-US" u="sng" dirty="0"/>
              <a:t>marry</a:t>
            </a:r>
            <a:r>
              <a:rPr lang="en-US" dirty="0"/>
              <a:t> her? </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712176" y="111867"/>
            <a:ext cx="10466525" cy="1391055"/>
          </a:xfrm>
        </p:spPr>
        <p:txBody>
          <a:bodyPr/>
          <a:lstStyle/>
          <a:p>
            <a:r>
              <a:rPr lang="en-US" dirty="0">
                <a:solidFill>
                  <a:schemeClr val="bg1"/>
                </a:solidFill>
              </a:rPr>
              <a:t>Victory after Failure: Samson (Part 2)</a:t>
            </a:r>
            <a:br>
              <a:rPr lang="en-US" dirty="0">
                <a:solidFill>
                  <a:schemeClr val="bg1"/>
                </a:solidFill>
              </a:rPr>
            </a:br>
            <a:r>
              <a:rPr lang="en-US" dirty="0">
                <a:solidFill>
                  <a:schemeClr val="bg1"/>
                </a:solidFill>
              </a:rPr>
              <a:t>Judges 16.4–31</a:t>
            </a:r>
            <a:endParaRPr lang="en-US" b="1" cap="small" dirty="0">
              <a:solidFill>
                <a:schemeClr val="bg1"/>
              </a:solidFill>
            </a:endParaRPr>
          </a:p>
        </p:txBody>
      </p:sp>
    </p:spTree>
    <p:extLst>
      <p:ext uri="{BB962C8B-B14F-4D97-AF65-F5344CB8AC3E}">
        <p14:creationId xmlns:p14="http://schemas.microsoft.com/office/powerpoint/2010/main" val="554116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112885"/>
            <a:ext cx="10515600" cy="4424101"/>
          </a:xfrm>
        </p:spPr>
        <p:txBody>
          <a:bodyPr>
            <a:normAutofit/>
          </a:bodyPr>
          <a:lstStyle/>
          <a:p>
            <a:pPr marL="0" indent="0">
              <a:buNone/>
            </a:pPr>
            <a:r>
              <a:rPr lang="en-US" b="1" dirty="0"/>
              <a:t>Samson’s Test (16.6-15)</a:t>
            </a:r>
          </a:p>
          <a:p>
            <a:pPr marL="0" indent="0">
              <a:buNone/>
            </a:pPr>
            <a:r>
              <a:rPr lang="en-US" b="1" baseline="30000" dirty="0"/>
              <a:t>6</a:t>
            </a:r>
            <a:r>
              <a:rPr lang="en-US" b="1" dirty="0"/>
              <a:t> So Delilah said to Samson, ‘Please tell me where your great strength lies, and with what you may be bound to afflict you.’ </a:t>
            </a:r>
            <a:r>
              <a:rPr lang="en-US" b="1" baseline="30000" dirty="0"/>
              <a:t>7</a:t>
            </a:r>
            <a:r>
              <a:rPr lang="en-US" b="1" dirty="0"/>
              <a:t> And Samson said to her, ‘If they bind me with seven fresh bowstrings, not yet dried, then I shall become weak, and be like any other man.’ </a:t>
            </a:r>
            <a:r>
              <a:rPr lang="en-US" b="1" baseline="30000" dirty="0"/>
              <a:t>8</a:t>
            </a:r>
            <a:r>
              <a:rPr lang="en-US" b="1" dirty="0"/>
              <a:t> So the lords of the Philistines brought up to her seven fresh bowstrings, not yet dried, and she bound him with them. </a:t>
            </a:r>
            <a:r>
              <a:rPr lang="en-US" b="1" baseline="30000" dirty="0"/>
              <a:t>9</a:t>
            </a:r>
            <a:r>
              <a:rPr lang="en-US" b="1" dirty="0"/>
              <a:t> Now men were lying in wait, staying with her in the room. And she said to him, ‘The Philistines are upon you, Samson!’ But he broke the bowstrings as a strand of yarn breaks when it touches fire.</a:t>
            </a:r>
            <a:endParaRPr lang="en-US"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659422" y="111867"/>
            <a:ext cx="10519279" cy="1391055"/>
          </a:xfrm>
        </p:spPr>
        <p:txBody>
          <a:bodyPr/>
          <a:lstStyle/>
          <a:p>
            <a:r>
              <a:rPr lang="en-US" dirty="0">
                <a:solidFill>
                  <a:schemeClr val="bg1"/>
                </a:solidFill>
              </a:rPr>
              <a:t>Victory after Failure: Samson (Part 2)</a:t>
            </a:r>
            <a:br>
              <a:rPr lang="en-US" dirty="0">
                <a:solidFill>
                  <a:schemeClr val="bg1"/>
                </a:solidFill>
              </a:rPr>
            </a:br>
            <a:r>
              <a:rPr lang="en-US" dirty="0">
                <a:solidFill>
                  <a:schemeClr val="bg1"/>
                </a:solidFill>
              </a:rPr>
              <a:t>Judges 16.4–31</a:t>
            </a:r>
            <a:endParaRPr lang="en-US" b="1" cap="small" dirty="0">
              <a:solidFill>
                <a:schemeClr val="bg1"/>
              </a:solidFill>
            </a:endParaRPr>
          </a:p>
        </p:txBody>
      </p:sp>
    </p:spTree>
    <p:extLst>
      <p:ext uri="{BB962C8B-B14F-4D97-AF65-F5344CB8AC3E}">
        <p14:creationId xmlns:p14="http://schemas.microsoft.com/office/powerpoint/2010/main" val="284256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112885"/>
            <a:ext cx="10515600" cy="4424101"/>
          </a:xfrm>
        </p:spPr>
        <p:txBody>
          <a:bodyPr>
            <a:normAutofit lnSpcReduction="10000"/>
          </a:bodyPr>
          <a:lstStyle/>
          <a:p>
            <a:pPr marL="0" indent="0">
              <a:buNone/>
            </a:pPr>
            <a:r>
              <a:rPr lang="en-US" b="1" dirty="0"/>
              <a:t>Samson’s Test (16.6-15)</a:t>
            </a:r>
          </a:p>
          <a:p>
            <a:pPr lvl="0"/>
            <a:r>
              <a:rPr lang="en-US" dirty="0"/>
              <a:t>Delilah began to </a:t>
            </a:r>
            <a:r>
              <a:rPr lang="en-US" u="sng" dirty="0"/>
              <a:t>question</a:t>
            </a:r>
            <a:r>
              <a:rPr lang="en-US" dirty="0"/>
              <a:t> Samson about the source of his great strength.</a:t>
            </a:r>
          </a:p>
          <a:p>
            <a:pPr lvl="0"/>
            <a:r>
              <a:rPr lang="en-US" dirty="0"/>
              <a:t>First, Samson told Delilah that he would lose his </a:t>
            </a:r>
            <a:r>
              <a:rPr lang="en-US" u="sng" dirty="0"/>
              <a:t>strength</a:t>
            </a:r>
            <a:r>
              <a:rPr lang="en-US" dirty="0"/>
              <a:t> if he were tied up with ‘seven fresh bowstrings’ (16.7 NIV). </a:t>
            </a:r>
          </a:p>
          <a:p>
            <a:pPr lvl="0"/>
            <a:r>
              <a:rPr lang="en-US" dirty="0"/>
              <a:t>Second, he said that he could be </a:t>
            </a:r>
            <a:r>
              <a:rPr lang="en-US" u="sng" dirty="0"/>
              <a:t>restrained</a:t>
            </a:r>
            <a:r>
              <a:rPr lang="en-US" dirty="0"/>
              <a:t> with ‘new ropes’ (16.11 NIV).</a:t>
            </a:r>
          </a:p>
          <a:p>
            <a:pPr lvl="0"/>
            <a:r>
              <a:rPr lang="en-US" dirty="0"/>
              <a:t>Third, he said to Delilah, ‘If you weave the seven </a:t>
            </a:r>
            <a:r>
              <a:rPr lang="en-US" u="sng" dirty="0"/>
              <a:t>braids</a:t>
            </a:r>
            <a:r>
              <a:rPr lang="en-US" dirty="0"/>
              <a:t> of my head into the fabric on the loom and tighten it with the pin, I’ll become as </a:t>
            </a:r>
            <a:r>
              <a:rPr lang="en-US" u="sng" dirty="0"/>
              <a:t>weak</a:t>
            </a:r>
            <a:r>
              <a:rPr lang="en-US" dirty="0"/>
              <a:t> as any other man’ (16.13 NIV). </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624254" y="111867"/>
            <a:ext cx="10554448" cy="1391055"/>
          </a:xfrm>
        </p:spPr>
        <p:txBody>
          <a:bodyPr/>
          <a:lstStyle/>
          <a:p>
            <a:r>
              <a:rPr lang="en-US" dirty="0">
                <a:solidFill>
                  <a:schemeClr val="bg1"/>
                </a:solidFill>
              </a:rPr>
              <a:t>Victory after Failure: Samson (Part 2)</a:t>
            </a:r>
            <a:br>
              <a:rPr lang="en-US" dirty="0">
                <a:solidFill>
                  <a:schemeClr val="bg1"/>
                </a:solidFill>
              </a:rPr>
            </a:br>
            <a:r>
              <a:rPr lang="en-US" dirty="0">
                <a:solidFill>
                  <a:schemeClr val="bg1"/>
                </a:solidFill>
              </a:rPr>
              <a:t>Judges 16.4–31</a:t>
            </a:r>
            <a:endParaRPr lang="en-US" b="1" cap="small" dirty="0">
              <a:solidFill>
                <a:schemeClr val="bg1"/>
              </a:solidFill>
            </a:endParaRPr>
          </a:p>
        </p:txBody>
      </p:sp>
    </p:spTree>
    <p:extLst>
      <p:ext uri="{BB962C8B-B14F-4D97-AF65-F5344CB8AC3E}">
        <p14:creationId xmlns:p14="http://schemas.microsoft.com/office/powerpoint/2010/main" val="3072662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112885"/>
            <a:ext cx="10515600" cy="4424101"/>
          </a:xfrm>
        </p:spPr>
        <p:txBody>
          <a:bodyPr>
            <a:normAutofit/>
          </a:bodyPr>
          <a:lstStyle/>
          <a:p>
            <a:pPr marL="0" indent="0">
              <a:buNone/>
            </a:pPr>
            <a:r>
              <a:rPr lang="en-US" sz="3200" b="1" dirty="0"/>
              <a:t>Samson’s Failure (16.16-20)</a:t>
            </a:r>
          </a:p>
          <a:p>
            <a:pPr marL="0" indent="0">
              <a:buNone/>
            </a:pPr>
            <a:r>
              <a:rPr lang="en-US" sz="3200" b="1" baseline="30000" dirty="0"/>
              <a:t>16</a:t>
            </a:r>
            <a:r>
              <a:rPr lang="en-US" sz="3200" b="1" dirty="0"/>
              <a:t> And it came to pass, when she pestered him daily with her words and pressed him, so that his soul was vexed to death, </a:t>
            </a:r>
            <a:r>
              <a:rPr lang="en-US" sz="3200" b="1" baseline="30000" dirty="0"/>
              <a:t>17</a:t>
            </a:r>
            <a:r>
              <a:rPr lang="en-US" sz="3200" b="1" dirty="0"/>
              <a:t> that he told her all his heart, and said to her, ‘No razor has ever come upon my head, for I have been a Nazirite to God from my mother’s womb. If I am shaven, then my strength will leave me, and I shall become weak, and be like any other man.’ </a:t>
            </a:r>
            <a:endParaRPr lang="en-US" sz="3200"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694592" y="111867"/>
            <a:ext cx="10484110" cy="1391055"/>
          </a:xfrm>
        </p:spPr>
        <p:txBody>
          <a:bodyPr/>
          <a:lstStyle/>
          <a:p>
            <a:r>
              <a:rPr lang="en-US" dirty="0">
                <a:solidFill>
                  <a:schemeClr val="bg1"/>
                </a:solidFill>
              </a:rPr>
              <a:t>Victory after Failure: Samson (Part 2)</a:t>
            </a:r>
            <a:br>
              <a:rPr lang="en-US" dirty="0">
                <a:solidFill>
                  <a:schemeClr val="bg1"/>
                </a:solidFill>
              </a:rPr>
            </a:br>
            <a:r>
              <a:rPr lang="en-US" dirty="0">
                <a:solidFill>
                  <a:schemeClr val="bg1"/>
                </a:solidFill>
              </a:rPr>
              <a:t>Judges 16.4–31</a:t>
            </a:r>
            <a:endParaRPr lang="en-US" b="1" cap="small" dirty="0">
              <a:solidFill>
                <a:schemeClr val="bg1"/>
              </a:solidFill>
            </a:endParaRPr>
          </a:p>
        </p:txBody>
      </p:sp>
    </p:spTree>
    <p:extLst>
      <p:ext uri="{BB962C8B-B14F-4D97-AF65-F5344CB8AC3E}">
        <p14:creationId xmlns:p14="http://schemas.microsoft.com/office/powerpoint/2010/main" val="2543865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849732"/>
            <a:ext cx="10515600" cy="3687254"/>
          </a:xfrm>
        </p:spPr>
        <p:txBody>
          <a:bodyPr>
            <a:normAutofit/>
          </a:bodyPr>
          <a:lstStyle/>
          <a:p>
            <a:pPr marL="0" indent="0">
              <a:buNone/>
            </a:pPr>
            <a:r>
              <a:rPr lang="en-US" sz="3200" b="1" baseline="30000" dirty="0"/>
              <a:t>19</a:t>
            </a:r>
            <a:r>
              <a:rPr lang="en-US" sz="3200" b="1" dirty="0"/>
              <a:t> Then she lulled him to sleep on her knees, and called for a man and had him shave off the seven locks of his head. Then she began to torment him, and his strength left him. </a:t>
            </a:r>
            <a:r>
              <a:rPr lang="en-US" sz="3200" b="1" baseline="30000" dirty="0"/>
              <a:t>20</a:t>
            </a:r>
            <a:r>
              <a:rPr lang="en-US" sz="3200" b="1" dirty="0"/>
              <a:t> And she said, ‘The Philistines are upon you, Samson!’ So he awoke from his sleep, and said, ‘I will go out as before, at other times, and shake myself free!’ But he did not know that the </a:t>
            </a:r>
            <a:r>
              <a:rPr lang="en-US" sz="3200" b="1" cap="small" dirty="0"/>
              <a:t>Lord</a:t>
            </a:r>
            <a:r>
              <a:rPr lang="en-US" sz="3200" b="1" dirty="0"/>
              <a:t> had departed from him.</a:t>
            </a:r>
            <a:endParaRPr lang="en-US" sz="3200"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553914" y="111867"/>
            <a:ext cx="10624787" cy="1391055"/>
          </a:xfrm>
        </p:spPr>
        <p:txBody>
          <a:bodyPr/>
          <a:lstStyle/>
          <a:p>
            <a:r>
              <a:rPr lang="en-US" dirty="0">
                <a:solidFill>
                  <a:schemeClr val="bg1"/>
                </a:solidFill>
              </a:rPr>
              <a:t>Victory after Failure: Samson (Part 2)</a:t>
            </a:r>
            <a:br>
              <a:rPr lang="en-US" dirty="0">
                <a:solidFill>
                  <a:schemeClr val="bg1"/>
                </a:solidFill>
              </a:rPr>
            </a:br>
            <a:r>
              <a:rPr lang="en-US" dirty="0">
                <a:solidFill>
                  <a:schemeClr val="bg1"/>
                </a:solidFill>
              </a:rPr>
              <a:t>Judges 16.4–31</a:t>
            </a:r>
            <a:endParaRPr lang="en-US" b="1" cap="small" dirty="0">
              <a:solidFill>
                <a:schemeClr val="bg1"/>
              </a:solidFill>
            </a:endParaRPr>
          </a:p>
        </p:txBody>
      </p:sp>
    </p:spTree>
    <p:extLst>
      <p:ext uri="{BB962C8B-B14F-4D97-AF65-F5344CB8AC3E}">
        <p14:creationId xmlns:p14="http://schemas.microsoft.com/office/powerpoint/2010/main" val="1122420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1746</Words>
  <Application>Microsoft Macintosh PowerPoint</Application>
  <PresentationFormat>Widescreen</PresentationFormat>
  <Paragraphs>77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Victory after Failure: Samson (Part 2) Judges 16.4–31</vt:lpstr>
      <vt:lpstr>Victory after Failure: Samson (Part 2) Judges 16.4–31</vt:lpstr>
      <vt:lpstr>Victory after Failure: Samson (Part 2) Judges 16.4–31</vt:lpstr>
      <vt:lpstr>Victory after Failure: Samson (Part 2) Judges 16.4–31</vt:lpstr>
      <vt:lpstr>Victory after Failure: Samson (Part 2) Judges 16.4–31</vt:lpstr>
      <vt:lpstr>Victory after Failure: Samson (Part 2) Judges 16.4–31</vt:lpstr>
      <vt:lpstr>Victory after Failure: Samson (Part 2) Judges 16.4–31</vt:lpstr>
      <vt:lpstr>Victory after Failure: Samson (Part 2) Judges 16.4–31</vt:lpstr>
      <vt:lpstr>Victory after Failure: Samson (Part 2) Judges 16.4–31</vt:lpstr>
      <vt:lpstr>Victory after Failure: Samson (Part 2) Judges 16.4–31</vt:lpstr>
      <vt:lpstr>Victory after Failure: Samson (Part 2) Judges 16.4–31</vt:lpstr>
      <vt:lpstr>Victory after Failure: Samson (Part 2) Judges 16.4–31</vt:lpstr>
      <vt:lpstr>Victory after Failure: Samson (Part 2) Judges 16.4–31</vt:lpstr>
      <vt:lpstr>Victory after Failure: Samson (Part 2) Judges 16.4–31</vt:lpstr>
      <vt:lpstr>Victory after Failure: Samson (Part 2) Judges 16.4–31</vt:lpstr>
      <vt:lpstr>Victory after Failure: Samson (Part 2) Judges 16.4–31</vt:lpstr>
      <vt:lpstr>Victory after Failure: Samson (Part 2) Judges 16.4–31</vt:lpstr>
      <vt:lpstr>Victory after Failure: Samson (Part 2) Judges 16.4–31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Martin</dc:creator>
  <cp:lastModifiedBy>Lee Martin</cp:lastModifiedBy>
  <cp:revision>11</cp:revision>
  <dcterms:created xsi:type="dcterms:W3CDTF">2022-08-15T21:31:23Z</dcterms:created>
  <dcterms:modified xsi:type="dcterms:W3CDTF">2022-08-16T14:13:23Z</dcterms:modified>
</cp:coreProperties>
</file>