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2" r:id="rId3"/>
    <p:sldId id="273" r:id="rId4"/>
    <p:sldId id="284" r:id="rId5"/>
    <p:sldId id="274" r:id="rId6"/>
    <p:sldId id="286" r:id="rId7"/>
    <p:sldId id="275" r:id="rId8"/>
    <p:sldId id="287" r:id="rId9"/>
    <p:sldId id="276" r:id="rId10"/>
    <p:sldId id="288" r:id="rId11"/>
    <p:sldId id="277" r:id="rId12"/>
    <p:sldId id="289" r:id="rId13"/>
    <p:sldId id="278" r:id="rId14"/>
    <p:sldId id="290" r:id="rId15"/>
    <p:sldId id="279" r:id="rId16"/>
    <p:sldId id="291" r:id="rId17"/>
    <p:sldId id="281" r:id="rId18"/>
    <p:sldId id="282" r:id="rId19"/>
    <p:sldId id="283"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9"/>
    <p:restoredTop sz="96240"/>
  </p:normalViewPr>
  <p:slideViewPr>
    <p:cSldViewPr snapToGrid="0" snapToObjects="1">
      <p:cViewPr varScale="1">
        <p:scale>
          <a:sx n="144" d="100"/>
          <a:sy n="144" d="100"/>
        </p:scale>
        <p:origin x="20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FE40-DCAE-6B70-5994-DA1D6150A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50007-2D39-215D-2256-CD9281681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008392-01AA-30C7-187C-17C0C43ABA48}"/>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D7D0F84D-FE98-BC6F-7F73-C09460B00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D735-0096-D80C-CD01-2D40798ABC9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87805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BB9-1DA7-BC03-EA16-2561B7B9B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964B8-DB19-8267-E074-C45203CF7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E8A73-EF22-755C-B10E-BA3AD7CE0C8B}"/>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A7B6152D-E7F0-0CB6-9853-2FE5ECB3C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3320D-C775-1FE6-9123-9B5BB1534CAA}"/>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217426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08229-5A7E-CB6A-3C0A-CF2BB25DC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2471C-F006-9072-A9CB-04D42C8755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237CB-09C3-EC0B-D5FD-EB78B036A7D4}"/>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5E3A89BC-08CB-C4B9-1E7B-9CF87547A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96DA1-26E6-4703-C595-4F2B832168D1}"/>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297939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7CFB-741E-4B15-5CEB-888C77418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CD71E-08FA-09AE-F145-781414117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9EAC8-8E04-959B-7DD6-E08E3CBC10F1}"/>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E52CBF7C-389A-465D-C443-09860D29B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72350-5FC5-0E21-E59D-247E30B28347}"/>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19127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6B0B-4D54-1D01-80B6-D6B3469540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2CF1E-AF0A-1551-CCC6-C156F7678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FE78C-1EC2-1D4C-0272-518EB70CBB77}"/>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C3BF95C5-4A50-52A8-56D3-825DADAD0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928ED-6B91-C022-E1F0-6F71FFF069D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09707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7A29-8418-FED7-D546-475794694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E6B79-5FDA-0044-6476-849E6FBF0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EECBDD-91CD-28CA-257F-852511457B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789FA7-693B-80E7-4CED-F761C755EEDE}"/>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A308CC7D-DC9F-A3E4-CBC6-3802702B6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4BDB-C03C-13A9-CE5D-18EAF31F7A40}"/>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95878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3767-A1D0-8510-E8C3-1B0299A57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53583-AE04-00A5-575A-7089B9043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57F89-49B0-385D-A301-155A8A963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20323-45B6-2BE8-40C9-9EAFAB062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E8798-659A-C561-8441-ED04E7336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C6A0B0-7145-EB69-AD73-055FF6123DCC}"/>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8" name="Footer Placeholder 7">
            <a:extLst>
              <a:ext uri="{FF2B5EF4-FFF2-40B4-BE49-F238E27FC236}">
                <a16:creationId xmlns:a16="http://schemas.microsoft.com/office/drawing/2014/main" id="{F8BB33C7-F1E9-112F-9911-979E82DBDC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08D81-EDB4-2C4C-D3CD-7A7CB1F19D4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41693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EF49-0042-70A5-5A16-E9DA28BB8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AA319-7174-65AE-B384-D71BAF7CEDD8}"/>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4" name="Footer Placeholder 3">
            <a:extLst>
              <a:ext uri="{FF2B5EF4-FFF2-40B4-BE49-F238E27FC236}">
                <a16:creationId xmlns:a16="http://schemas.microsoft.com/office/drawing/2014/main" id="{19432C61-F99B-C73E-E4E2-F39CDEA0DA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462BC-7B8D-3B4E-941E-4726AE17CB05}"/>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3764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AE2BF-431F-C9E1-8CCF-606D7E13E805}"/>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3" name="Footer Placeholder 2">
            <a:extLst>
              <a:ext uri="{FF2B5EF4-FFF2-40B4-BE49-F238E27FC236}">
                <a16:creationId xmlns:a16="http://schemas.microsoft.com/office/drawing/2014/main" id="{A1A617F0-0229-84E0-931A-67338BAC9D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51925-1D98-157E-4A39-0BCB7FAC2FAA}"/>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00345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C90B-033E-F59F-474B-AFD6F082E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D5254-CE80-8A06-BECB-5F7C037F3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2AB96B-93A2-CE63-1ECA-C724B3209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18CB-6025-B280-ED88-084083CC7775}"/>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EAD9DC5E-6DF5-FA4B-2BC1-B80222735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BFB2D-BC4C-1267-E26F-1A2759EE96E8}"/>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45202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E5A9-22F7-32C6-E3B2-FEFC1E73D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C239D-2AE5-B14D-4817-7B4A601DB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89F984-CCE4-FA56-C47A-148D45963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D4719-DF97-4BBE-B70C-CA1D215547E9}"/>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F93BD344-4EA8-D7DD-B2FA-F9ACED43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2AC7-3F49-7BE3-A9A8-8E80FA7CCA57}"/>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72476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2BEA9-38C2-9A66-99E0-9BC662314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F48C4C-0838-AD49-1709-6E172F5C7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31F51-8F16-225B-C3D2-5511EC971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34CD7FC7-6A81-EF98-7BC3-CB8F5AD98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2267F3-CEE1-0610-53B8-E71C2F411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4B9BD-1C63-0240-9281-0DE43C7218A7}" type="slidenum">
              <a:rPr lang="en-US" smtClean="0"/>
              <a:t>‹#›</a:t>
            </a:fld>
            <a:endParaRPr lang="en-US"/>
          </a:p>
        </p:txBody>
      </p:sp>
    </p:spTree>
    <p:extLst>
      <p:ext uri="{BB962C8B-B14F-4D97-AF65-F5344CB8AC3E}">
        <p14:creationId xmlns:p14="http://schemas.microsoft.com/office/powerpoint/2010/main" val="405316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BA767-AEC9-475A-54BB-4834A794527F}"/>
              </a:ext>
            </a:extLst>
          </p:cNvPr>
          <p:cNvPicPr>
            <a:picLocks noChangeAspect="1"/>
          </p:cNvPicPr>
          <p:nvPr/>
        </p:nvPicPr>
        <p:blipFill>
          <a:blip r:embed="rId2"/>
          <a:stretch>
            <a:fillRect/>
          </a:stretch>
        </p:blipFill>
        <p:spPr>
          <a:xfrm>
            <a:off x="0" y="-1022685"/>
            <a:ext cx="12192000" cy="8903369"/>
          </a:xfrm>
          <a:prstGeom prst="rect">
            <a:avLst/>
          </a:prstGeom>
        </p:spPr>
      </p:pic>
    </p:spTree>
    <p:extLst>
      <p:ext uri="{BB962C8B-B14F-4D97-AF65-F5344CB8AC3E}">
        <p14:creationId xmlns:p14="http://schemas.microsoft.com/office/powerpoint/2010/main" val="199457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Father Hears from God (13.6-14)</a:t>
            </a:r>
          </a:p>
          <a:p>
            <a:pPr marL="0" indent="0">
              <a:buNone/>
            </a:pPr>
            <a:endParaRPr lang="en-US" b="1" dirty="0"/>
          </a:p>
          <a:p>
            <a:pPr lvl="0"/>
            <a:r>
              <a:rPr lang="en-US" dirty="0"/>
              <a:t>The angel repeated to </a:t>
            </a:r>
            <a:r>
              <a:rPr lang="en-US" u="sng" dirty="0"/>
              <a:t>Manoah</a:t>
            </a:r>
            <a:r>
              <a:rPr lang="en-US" dirty="0"/>
              <a:t> the same instructions that he had given to his wife earlier. </a:t>
            </a:r>
          </a:p>
          <a:p>
            <a:pPr lvl="0"/>
            <a:r>
              <a:rPr lang="en-US" dirty="0"/>
              <a:t>Manoah offered up a burnt offering to the Lord; and the Angel of the Lord ascended in the </a:t>
            </a:r>
            <a:r>
              <a:rPr lang="en-US" u="sng" dirty="0"/>
              <a:t>flames</a:t>
            </a:r>
            <a:r>
              <a:rPr lang="en-US" dirty="0"/>
              <a:t>.</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107194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The Angel Ascends in Sacrificial Fire (13.15–25)</a:t>
            </a:r>
          </a:p>
          <a:p>
            <a:pPr marL="0" indent="0">
              <a:buNone/>
            </a:pPr>
            <a:endParaRPr lang="en-US" b="1" dirty="0"/>
          </a:p>
          <a:p>
            <a:pPr marL="0" indent="0">
              <a:buNone/>
            </a:pPr>
            <a:r>
              <a:rPr lang="en-US" b="1" baseline="30000" dirty="0"/>
              <a:t>19</a:t>
            </a:r>
            <a:r>
              <a:rPr lang="en-US" b="1" dirty="0"/>
              <a:t> So Manoah took the young goat with the grain offering, and offered it upon the rock to the </a:t>
            </a:r>
            <a:r>
              <a:rPr lang="en-US" b="1" cap="small" dirty="0"/>
              <a:t>Lord</a:t>
            </a:r>
            <a:r>
              <a:rPr lang="en-US" b="1" dirty="0"/>
              <a:t>. And He did a wondrous thing while Manoah and his wife looked on – </a:t>
            </a:r>
            <a:r>
              <a:rPr lang="en-US" b="1" baseline="30000" dirty="0"/>
              <a:t>20</a:t>
            </a:r>
            <a:r>
              <a:rPr lang="en-US" b="1" dirty="0"/>
              <a:t> it happened as the flame went up toward heaven from the altar – the Angel of the </a:t>
            </a:r>
            <a:r>
              <a:rPr lang="en-US" b="1" cap="small" dirty="0"/>
              <a:t>Lord</a:t>
            </a:r>
            <a:r>
              <a:rPr lang="en-US" b="1" dirty="0"/>
              <a:t> ascended in the flame of the altar! When Manoah and his wife saw this, they fell on their faces to the ground.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320893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The Angel Ascends in Sacrificial Fire (13.15–25)</a:t>
            </a:r>
          </a:p>
          <a:p>
            <a:pPr marL="0" indent="0">
              <a:buNone/>
            </a:pPr>
            <a:endParaRPr lang="en-US" b="1" dirty="0"/>
          </a:p>
          <a:p>
            <a:pPr lvl="0"/>
            <a:r>
              <a:rPr lang="en-US" dirty="0"/>
              <a:t>Samson is the only judge whom God </a:t>
            </a:r>
            <a:r>
              <a:rPr lang="en-US" u="sng" dirty="0"/>
              <a:t>prepares</a:t>
            </a:r>
            <a:r>
              <a:rPr lang="en-US" dirty="0"/>
              <a:t> from before birth to fill the role of judge. </a:t>
            </a:r>
          </a:p>
          <a:p>
            <a:pPr lvl="0"/>
            <a:r>
              <a:rPr lang="en-US" dirty="0"/>
              <a:t>The calling of Samson to be a </a:t>
            </a:r>
            <a:r>
              <a:rPr lang="en-US" u="sng" dirty="0"/>
              <a:t>Nazirite</a:t>
            </a:r>
            <a:r>
              <a:rPr lang="en-US" dirty="0"/>
              <a:t> adds to the sense of his purpose and devotion. </a:t>
            </a:r>
          </a:p>
          <a:p>
            <a:pPr lvl="0"/>
            <a:r>
              <a:rPr lang="en-US" dirty="0"/>
              <a:t>Except for the puzzling declaration that Samson will ‘begin’ to save Israel, everything in </a:t>
            </a:r>
            <a:r>
              <a:rPr lang="en-US" dirty="0" err="1"/>
              <a:t>ch.</a:t>
            </a:r>
            <a:r>
              <a:rPr lang="en-US" dirty="0"/>
              <a:t> 13 indicates that Samson is poised to be the greatest </a:t>
            </a:r>
            <a:r>
              <a:rPr lang="en-US" u="sng" dirty="0"/>
              <a:t>judge</a:t>
            </a:r>
            <a:r>
              <a:rPr lang="en-US" dirty="0"/>
              <a:t> of them all.</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85026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The Spirit Moves upon Samson (13.1)</a:t>
            </a:r>
          </a:p>
          <a:p>
            <a:pPr marL="0" indent="0">
              <a:buNone/>
            </a:pPr>
            <a:endParaRPr lang="en-US" b="1" dirty="0"/>
          </a:p>
          <a:p>
            <a:pPr marL="0" indent="0">
              <a:buNone/>
            </a:pPr>
            <a:r>
              <a:rPr lang="en-US" b="1" baseline="30000" dirty="0"/>
              <a:t>25</a:t>
            </a:r>
            <a:r>
              <a:rPr lang="en-US" b="1" dirty="0"/>
              <a:t> And the Spirit of the </a:t>
            </a:r>
            <a:r>
              <a:rPr lang="en-US" b="1" cap="small" dirty="0"/>
              <a:t>Lord</a:t>
            </a:r>
            <a:r>
              <a:rPr lang="en-US" b="1" dirty="0"/>
              <a:t> began to move upon him at </a:t>
            </a:r>
            <a:r>
              <a:rPr lang="en-US" b="1" dirty="0" err="1"/>
              <a:t>Mahaneh</a:t>
            </a:r>
            <a:r>
              <a:rPr lang="en-US" b="1" dirty="0"/>
              <a:t> Dan between </a:t>
            </a:r>
            <a:r>
              <a:rPr lang="en-US" b="1" dirty="0" err="1"/>
              <a:t>Zorah</a:t>
            </a:r>
            <a:r>
              <a:rPr lang="en-US" b="1" dirty="0"/>
              <a:t> and </a:t>
            </a:r>
            <a:r>
              <a:rPr lang="en-US" b="1" dirty="0" err="1"/>
              <a:t>Eshtaol</a:t>
            </a:r>
            <a:r>
              <a:rPr lang="en-US" b="1" dirty="0"/>
              <a:t>.</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104993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fontScale="92500" lnSpcReduction="10000"/>
          </a:bodyPr>
          <a:lstStyle/>
          <a:p>
            <a:pPr marL="0" indent="0">
              <a:buNone/>
            </a:pPr>
            <a:r>
              <a:rPr lang="en-US" b="1" dirty="0"/>
              <a:t>The Spirit Moves upon Samson (13.1)</a:t>
            </a:r>
          </a:p>
          <a:p>
            <a:pPr marL="0" indent="0">
              <a:buNone/>
            </a:pPr>
            <a:endParaRPr lang="en-US" b="1" dirty="0"/>
          </a:p>
          <a:p>
            <a:pPr lvl="0"/>
            <a:r>
              <a:rPr lang="en-US" dirty="0"/>
              <a:t>Samson’s potential for </a:t>
            </a:r>
            <a:r>
              <a:rPr lang="en-US" u="sng" dirty="0"/>
              <a:t>greatness</a:t>
            </a:r>
            <a:r>
              <a:rPr lang="en-US" dirty="0"/>
              <a:t> is affirmed by the statements, ‘the child grew, and the Lord blessed him’ (v. 24). </a:t>
            </a:r>
          </a:p>
          <a:p>
            <a:pPr lvl="0"/>
            <a:r>
              <a:rPr lang="en-US" dirty="0"/>
              <a:t>The statement that the Spirit ‘moved upon’ Samson can signify (1) that the Spirit is the source of his great </a:t>
            </a:r>
            <a:r>
              <a:rPr lang="en-US" u="sng" dirty="0"/>
              <a:t>strength</a:t>
            </a:r>
            <a:r>
              <a:rPr lang="en-US" dirty="0"/>
              <a:t>. </a:t>
            </a:r>
          </a:p>
          <a:p>
            <a:pPr lvl="0"/>
            <a:r>
              <a:rPr lang="en-US" dirty="0"/>
              <a:t>It can also mean (2) that Samson was somewhat </a:t>
            </a:r>
            <a:r>
              <a:rPr lang="en-US" u="sng" dirty="0"/>
              <a:t>troubled</a:t>
            </a:r>
            <a:r>
              <a:rPr lang="en-US" dirty="0"/>
              <a:t> by the Spirit’s work in his life. </a:t>
            </a:r>
          </a:p>
          <a:p>
            <a:pPr lvl="0"/>
            <a:r>
              <a:rPr lang="en-US" dirty="0"/>
              <a:t>Is it possible that he is not altogether enthusiastic about or </a:t>
            </a:r>
            <a:r>
              <a:rPr lang="en-US" u="sng" dirty="0"/>
              <a:t>comfortable</a:t>
            </a:r>
            <a:r>
              <a:rPr lang="en-US" dirty="0"/>
              <a:t> with the Spirit’s activity in his life?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335330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Marriage (14.1–20)</a:t>
            </a:r>
          </a:p>
          <a:p>
            <a:pPr marL="0" indent="0">
              <a:buNone/>
            </a:pPr>
            <a:r>
              <a:rPr lang="en-US" b="1" baseline="30000" dirty="0"/>
              <a:t>1</a:t>
            </a:r>
            <a:r>
              <a:rPr lang="en-US" b="1" dirty="0"/>
              <a:t> Now Samson went down to </a:t>
            </a:r>
            <a:r>
              <a:rPr lang="en-US" b="1" dirty="0" err="1"/>
              <a:t>Timnah</a:t>
            </a:r>
            <a:r>
              <a:rPr lang="en-US" b="1" dirty="0"/>
              <a:t>, and saw a woman in </a:t>
            </a:r>
            <a:r>
              <a:rPr lang="en-US" b="1" dirty="0" err="1"/>
              <a:t>Timnah</a:t>
            </a:r>
            <a:r>
              <a:rPr lang="en-US" b="1" dirty="0"/>
              <a:t> of the daughters of the Philistines. </a:t>
            </a:r>
            <a:r>
              <a:rPr lang="en-US" b="1" baseline="30000" dirty="0"/>
              <a:t>2</a:t>
            </a:r>
            <a:r>
              <a:rPr lang="en-US" b="1" dirty="0"/>
              <a:t> So he went up and told his father and mother, saying, ‘I have seen a woman in </a:t>
            </a:r>
            <a:r>
              <a:rPr lang="en-US" b="1" dirty="0" err="1"/>
              <a:t>Timnah</a:t>
            </a:r>
            <a:r>
              <a:rPr lang="en-US" b="1" dirty="0"/>
              <a:t> of the daughters of the Philistines; now therefore, get her for me as a wife.’</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14454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Marriage (14.1–20)</a:t>
            </a:r>
          </a:p>
          <a:p>
            <a:pPr lvl="0"/>
            <a:r>
              <a:rPr lang="en-US" dirty="0"/>
              <a:t>The </a:t>
            </a:r>
            <a:r>
              <a:rPr lang="en-US" u="sng" dirty="0"/>
              <a:t>Spirit</a:t>
            </a:r>
            <a:r>
              <a:rPr lang="en-US" dirty="0"/>
              <a:t> rests upon Samson and we expect him to assemble the army of Israel and engage the enemy; but no such action ensues. </a:t>
            </a:r>
          </a:p>
          <a:p>
            <a:pPr lvl="0"/>
            <a:r>
              <a:rPr lang="en-US" dirty="0"/>
              <a:t>Each time the Spirit comes upon </a:t>
            </a:r>
            <a:r>
              <a:rPr lang="en-US" u="sng" dirty="0"/>
              <a:t>Samson</a:t>
            </a:r>
            <a:r>
              <a:rPr lang="en-US" dirty="0"/>
              <a:t>, the Scripture uses the words, ‘the Spirit of the Lord came upon him in power’ (Judg. 14.6, 19; 15.14 NIV). </a:t>
            </a:r>
          </a:p>
          <a:p>
            <a:pPr lvl="0"/>
            <a:r>
              <a:rPr lang="en-US" dirty="0"/>
              <a:t>Samson is quite </a:t>
            </a:r>
            <a:r>
              <a:rPr lang="en-US" u="sng" dirty="0"/>
              <a:t>overwhelmed</a:t>
            </a:r>
            <a:r>
              <a:rPr lang="en-US" dirty="0"/>
              <a:t> every time the Spirit comes upon him but he remains in control of his actions.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342633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39789"/>
            <a:ext cx="10515600" cy="4197198"/>
          </a:xfrm>
        </p:spPr>
        <p:txBody>
          <a:bodyPr>
            <a:normAutofit lnSpcReduction="10000"/>
          </a:bodyPr>
          <a:lstStyle/>
          <a:p>
            <a:pPr marL="0" indent="0">
              <a:buNone/>
            </a:pPr>
            <a:r>
              <a:rPr lang="en-US" b="1" dirty="0"/>
              <a:t>Samson’s Many Exploits (15.1–16.3)</a:t>
            </a:r>
          </a:p>
          <a:p>
            <a:pPr marL="0" indent="0">
              <a:buNone/>
            </a:pPr>
            <a:endParaRPr lang="en-US" b="1" dirty="0"/>
          </a:p>
          <a:p>
            <a:pPr marL="0" indent="0">
              <a:buNone/>
            </a:pPr>
            <a:r>
              <a:rPr lang="en-US" sz="4000" b="1" baseline="30000" dirty="0"/>
              <a:t>9 Now the Philistines went up, encamped in Judah, and deployed themselves against Lehi. 10 And the men of Judah said, ‘Why have you come up against us?’ So they answered, ‘We have come up to arrest Samson, to do to him as he has done to us.’ 11 Then three thousand men of Judah went down to the cleft of the rock of </a:t>
            </a:r>
            <a:r>
              <a:rPr lang="en-US" sz="4000" b="1" baseline="30000" dirty="0" err="1"/>
              <a:t>Etam</a:t>
            </a:r>
            <a:r>
              <a:rPr lang="en-US" sz="4000" b="1" baseline="30000" dirty="0"/>
              <a:t>, and said to Samson, ‘Do you not know that the Philistines rule over us? What is this you have done to us?’ And he said to them, ‘As they did to me, so I have done to them.’ 12 But they said to him, ‘We have come down to arrest you, that we may deliver you into the hand of the Philistines.’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382842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sz="4000" b="1" baseline="30000" dirty="0"/>
              <a:t>Then Samson said to them, ‘Swear to me that you will not kill me yourselves.’ 13 So they spoke to him, saying, ‘No, but we will tie you securely and deliver you into their hand; but we will surely not kill you.’ And they bound him with two new ropes and brought him up from the rock. </a:t>
            </a:r>
          </a:p>
          <a:p>
            <a:pPr marL="0" indent="0">
              <a:buNone/>
            </a:pPr>
            <a:r>
              <a:rPr lang="en-US" sz="4000" b="1" baseline="30000" dirty="0"/>
              <a:t>14 When he came to Lehi, the Philistines came shouting against him. Then the Spirit of the LORD came mightily upon him; and the ropes that were on his arms became like flax that is burned with fire, and his bonds broke loose from his hands. 15 He found a fresh jawbone of a donkey, reached out his hand and took it, and killed a thousand men with it. </a:t>
            </a:r>
            <a:endParaRPr lang="en-US" sz="3200" b="1" baseline="30000" dirty="0"/>
          </a:p>
          <a:p>
            <a:pPr marL="0" indent="0">
              <a:buNone/>
            </a:pPr>
            <a:endParaRPr lang="en-US" b="1" baseline="300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897368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30825"/>
            <a:ext cx="10515600" cy="4206162"/>
          </a:xfrm>
        </p:spPr>
        <p:txBody>
          <a:bodyPr>
            <a:normAutofit/>
          </a:bodyPr>
          <a:lstStyle/>
          <a:p>
            <a:pPr marL="0" indent="0">
              <a:buNone/>
            </a:pPr>
            <a:r>
              <a:rPr lang="en-US" b="1" dirty="0"/>
              <a:t>Samson’s Many Exploits (15.1–16.3)</a:t>
            </a:r>
          </a:p>
          <a:p>
            <a:pPr lvl="0"/>
            <a:r>
              <a:rPr lang="en-US" dirty="0"/>
              <a:t>Samson’s </a:t>
            </a:r>
            <a:r>
              <a:rPr lang="en-US" u="sng" dirty="0"/>
              <a:t>unruly</a:t>
            </a:r>
            <a:r>
              <a:rPr lang="en-US" dirty="0"/>
              <a:t> behavior persists as he breaks his Nazirite vows by touching the corpse of a dead lion.</a:t>
            </a:r>
          </a:p>
          <a:p>
            <a:pPr lvl="0"/>
            <a:r>
              <a:rPr lang="en-US" dirty="0"/>
              <a:t>God is free to distribute power to whomsoever He will; and at times, He even </a:t>
            </a:r>
            <a:r>
              <a:rPr lang="en-US" u="sng" dirty="0"/>
              <a:t>empowers</a:t>
            </a:r>
            <a:r>
              <a:rPr lang="en-US" dirty="0"/>
              <a:t> unbelievers (e.g. Balaam in Num. 24.2). </a:t>
            </a:r>
          </a:p>
          <a:p>
            <a:pPr lvl="0"/>
            <a:r>
              <a:rPr lang="en-US" dirty="0"/>
              <a:t>The charismatic endowment of the Spirit in Judges is not always a sign of spiritual </a:t>
            </a:r>
            <a:r>
              <a:rPr lang="en-US" u="sng" dirty="0"/>
              <a:t>maturity</a:t>
            </a:r>
            <a:r>
              <a:rPr lang="en-US" dirty="0"/>
              <a:t> or holy character.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348389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Setting the Direction</a:t>
            </a:r>
          </a:p>
          <a:p>
            <a:pPr marL="0" indent="0">
              <a:buNone/>
            </a:pPr>
            <a:endParaRPr lang="en-US" b="1" dirty="0"/>
          </a:p>
          <a:p>
            <a:pPr marL="0" indent="0">
              <a:buNone/>
            </a:pPr>
            <a:r>
              <a:rPr lang="en-US" dirty="0"/>
              <a:t>We have heard it said, ‘God has a plan for your life.’ It is a true statement, and it is a key source of confidence and trust for Christians. The fact that God has a plan for us is illustrated by many biblical examples. The Lord said to Jeremiah the prophet, ‘Before I formed you in the womb I knew you; Before you were born I sanctified you; I ordained you a prophet to the nations’ (Jer. 1.5).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8811827"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402000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30825"/>
            <a:ext cx="10515600" cy="4206162"/>
          </a:xfrm>
        </p:spPr>
        <p:txBody>
          <a:bodyPr>
            <a:normAutofit/>
          </a:bodyPr>
          <a:lstStyle/>
          <a:p>
            <a:pPr marL="0" indent="0">
              <a:buNone/>
            </a:pPr>
            <a:r>
              <a:rPr lang="en-US" b="1" dirty="0"/>
              <a:t>Samson’s Many Exploits (15.1–16.3)</a:t>
            </a:r>
          </a:p>
          <a:p>
            <a:r>
              <a:rPr lang="en-US" dirty="0"/>
              <a:t>God never excuses sin; He never treats </a:t>
            </a:r>
            <a:r>
              <a:rPr lang="en-US" u="sng" dirty="0"/>
              <a:t>disobedience</a:t>
            </a:r>
            <a:r>
              <a:rPr lang="en-US" dirty="0"/>
              <a:t> lightly, and idolatry never goes unpunished. </a:t>
            </a:r>
          </a:p>
          <a:p>
            <a:pPr lvl="0"/>
            <a:r>
              <a:rPr lang="en-US" dirty="0"/>
              <a:t>God is ultimately concerned with the sanctification of the </a:t>
            </a:r>
            <a:r>
              <a:rPr lang="en-US" u="sng" dirty="0"/>
              <a:t>community</a:t>
            </a:r>
            <a:r>
              <a:rPr lang="en-US" dirty="0"/>
              <a:t> as a whole. </a:t>
            </a:r>
          </a:p>
          <a:p>
            <a:pPr lvl="0"/>
            <a:r>
              <a:rPr lang="en-US" dirty="0"/>
              <a:t>The Israelites actively </a:t>
            </a:r>
            <a:r>
              <a:rPr lang="en-US" u="sng" dirty="0"/>
              <a:t>oppose</a:t>
            </a:r>
            <a:r>
              <a:rPr lang="en-US" dirty="0"/>
              <a:t> the work of Samson when they insist that he forego any further attacks upon the Philistines, who, the Israelites say, ‘rule over us’ (Judg. 15.9-13).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212039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Israel’s Rebellion Resumes (13.1)</a:t>
            </a:r>
          </a:p>
          <a:p>
            <a:pPr marL="0" indent="0">
              <a:buNone/>
            </a:pPr>
            <a:endParaRPr lang="en-US" b="1" dirty="0"/>
          </a:p>
          <a:p>
            <a:pPr marL="0" indent="0">
              <a:buNone/>
            </a:pPr>
            <a:r>
              <a:rPr lang="en-US" b="1" baseline="30000" dirty="0"/>
              <a:t>1</a:t>
            </a:r>
            <a:r>
              <a:rPr lang="en-US" b="1" dirty="0"/>
              <a:t> Again the children of Israel did evil in the sight of the </a:t>
            </a:r>
            <a:r>
              <a:rPr lang="en-US" b="1" cap="small" dirty="0"/>
              <a:t>Lord</a:t>
            </a:r>
            <a:r>
              <a:rPr lang="en-US" b="1" dirty="0"/>
              <a:t>, and the </a:t>
            </a:r>
            <a:r>
              <a:rPr lang="en-US" b="1" cap="small" dirty="0"/>
              <a:t>Lord</a:t>
            </a:r>
            <a:r>
              <a:rPr lang="en-US" b="1" dirty="0"/>
              <a:t> delivered them into the hand of the Philistines for forty years.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53384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lnSpcReduction="10000"/>
          </a:bodyPr>
          <a:lstStyle/>
          <a:p>
            <a:pPr marL="0" indent="0">
              <a:buNone/>
            </a:pPr>
            <a:r>
              <a:rPr lang="en-US" b="1" dirty="0"/>
              <a:t>Israel’s Rebellion Resumes (13.1)</a:t>
            </a:r>
          </a:p>
          <a:p>
            <a:pPr lvl="0"/>
            <a:r>
              <a:rPr lang="en-US" dirty="0"/>
              <a:t>For the </a:t>
            </a:r>
            <a:r>
              <a:rPr lang="en-US" u="sng" dirty="0"/>
              <a:t>seventh</a:t>
            </a:r>
            <a:r>
              <a:rPr lang="en-US" dirty="0"/>
              <a:t> time in the book of Judges, we read that the Israelites did what was evil in the eyes of the Lord. </a:t>
            </a:r>
          </a:p>
          <a:p>
            <a:pPr lvl="0"/>
            <a:r>
              <a:rPr lang="en-US" dirty="0"/>
              <a:t>The evil that is in view here consists of their </a:t>
            </a:r>
            <a:r>
              <a:rPr lang="en-US" u="sng" dirty="0"/>
              <a:t>forsaking</a:t>
            </a:r>
            <a:r>
              <a:rPr lang="en-US" dirty="0"/>
              <a:t> the Lord in order to worship the idols of Canaan. </a:t>
            </a:r>
          </a:p>
          <a:p>
            <a:pPr lvl="0"/>
            <a:r>
              <a:rPr lang="en-US" dirty="0"/>
              <a:t>God had been </a:t>
            </a:r>
            <a:r>
              <a:rPr lang="en-US" u="sng" dirty="0"/>
              <a:t>faithful</a:t>
            </a:r>
            <a:r>
              <a:rPr lang="en-US" dirty="0"/>
              <a:t> to Israel, but Israel continued to forsake the Lord, to break their covenant with the Lord, and to serve the gods of Canaan.</a:t>
            </a:r>
          </a:p>
          <a:p>
            <a:pPr lvl="0"/>
            <a:r>
              <a:rPr lang="en-US" dirty="0"/>
              <a:t>Here in chapter 13, the Philistines seem to exercise complete </a:t>
            </a:r>
            <a:r>
              <a:rPr lang="en-US" u="sng" dirty="0"/>
              <a:t>domination</a:t>
            </a:r>
            <a:r>
              <a:rPr lang="en-US" dirty="0"/>
              <a:t> over the Israelites.</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18997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Birth Foretold (13.2-3)</a:t>
            </a:r>
          </a:p>
          <a:p>
            <a:pPr marL="0" indent="0">
              <a:buNone/>
            </a:pPr>
            <a:endParaRPr lang="en-US" b="1" dirty="0"/>
          </a:p>
          <a:p>
            <a:pPr marL="0" indent="0">
              <a:buNone/>
            </a:pPr>
            <a:r>
              <a:rPr lang="en-US" b="1" baseline="30000" dirty="0"/>
              <a:t>2</a:t>
            </a:r>
            <a:r>
              <a:rPr lang="en-US" b="1" dirty="0"/>
              <a:t> Now there was a certain man from </a:t>
            </a:r>
            <a:r>
              <a:rPr lang="en-US" b="1" dirty="0" err="1"/>
              <a:t>Zorah</a:t>
            </a:r>
            <a:r>
              <a:rPr lang="en-US" b="1" dirty="0"/>
              <a:t>, of the family of the Danites, whose name was Manoah; and his wife was barren and had no children. </a:t>
            </a:r>
            <a:r>
              <a:rPr lang="en-US" b="1" baseline="30000" dirty="0"/>
              <a:t>3</a:t>
            </a:r>
            <a:r>
              <a:rPr lang="en-US" b="1" dirty="0"/>
              <a:t> And the Angel of the </a:t>
            </a:r>
            <a:r>
              <a:rPr lang="en-US" b="1" cap="small" dirty="0"/>
              <a:t>Lord</a:t>
            </a:r>
            <a:r>
              <a:rPr lang="en-US" b="1" dirty="0"/>
              <a:t> appeared to the woman and said to her, ‘Indeed now, you are barren and have borne no children, but you shall conceive and bear a son.’</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126060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Birth Foretold (13.2-3)</a:t>
            </a:r>
          </a:p>
          <a:p>
            <a:pPr marL="0" indent="0">
              <a:buNone/>
            </a:pPr>
            <a:endParaRPr lang="en-US" b="1" dirty="0"/>
          </a:p>
          <a:p>
            <a:pPr lvl="0"/>
            <a:r>
              <a:rPr lang="en-US" dirty="0"/>
              <a:t>In this final cycle, however, the Israelites do not </a:t>
            </a:r>
            <a:r>
              <a:rPr lang="en-US" u="sng" dirty="0"/>
              <a:t>cry</a:t>
            </a:r>
            <a:r>
              <a:rPr lang="en-US" dirty="0"/>
              <a:t> out for help. </a:t>
            </a:r>
          </a:p>
          <a:p>
            <a:pPr lvl="0"/>
            <a:r>
              <a:rPr lang="en-US" dirty="0"/>
              <a:t>For the first time, the Lord chooses to raise up a leader from </a:t>
            </a:r>
            <a:r>
              <a:rPr lang="en-US" u="sng" dirty="0"/>
              <a:t>birth</a:t>
            </a:r>
            <a:r>
              <a:rPr lang="en-US" dirty="0"/>
              <a:t>.</a:t>
            </a:r>
          </a:p>
          <a:p>
            <a:pPr lvl="0"/>
            <a:r>
              <a:rPr lang="en-US" dirty="0"/>
              <a:t>The </a:t>
            </a:r>
            <a:r>
              <a:rPr lang="en-US" u="sng" dirty="0"/>
              <a:t>Angel</a:t>
            </a:r>
            <a:r>
              <a:rPr lang="en-US" dirty="0"/>
              <a:t> of the Lord appears to Manoah’s wife and surprises her with a promise from God.</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59781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Call to Be a Nazirite (13.4-5)</a:t>
            </a:r>
          </a:p>
          <a:p>
            <a:pPr marL="0" indent="0">
              <a:buNone/>
            </a:pPr>
            <a:endParaRPr lang="en-US" b="1" dirty="0"/>
          </a:p>
          <a:p>
            <a:pPr marL="0" indent="0">
              <a:buNone/>
            </a:pPr>
            <a:r>
              <a:rPr lang="en-US" b="1" baseline="30000" dirty="0"/>
              <a:t>4</a:t>
            </a:r>
            <a:r>
              <a:rPr lang="en-US" b="1" dirty="0"/>
              <a:t> ‘Now therefore, please be careful not to drink wine or similar drink, and not to eat anything unclean. </a:t>
            </a:r>
            <a:r>
              <a:rPr lang="en-US" b="1" baseline="30000" dirty="0"/>
              <a:t>5</a:t>
            </a:r>
            <a:r>
              <a:rPr lang="en-US" b="1" dirty="0"/>
              <a:t> For behold, you shall conceive and bear a son. And no razor shall come upon his head, for the child shall be a Nazirite to God from the womb; and he shall begin to deliver Israel out of the hand of the Philistines.’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289841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fontScale="92500" lnSpcReduction="10000"/>
          </a:bodyPr>
          <a:lstStyle/>
          <a:p>
            <a:pPr marL="0" indent="0">
              <a:buNone/>
            </a:pPr>
            <a:r>
              <a:rPr lang="en-US" b="1" dirty="0"/>
              <a:t>Samson’s Call to Be a Nazirite (13.4-5)</a:t>
            </a:r>
          </a:p>
          <a:p>
            <a:pPr marL="0" indent="0">
              <a:buNone/>
            </a:pPr>
            <a:endParaRPr lang="en-US" b="1" dirty="0"/>
          </a:p>
          <a:p>
            <a:pPr lvl="0"/>
            <a:r>
              <a:rPr lang="en-US" dirty="0"/>
              <a:t>The woman receives </a:t>
            </a:r>
            <a:r>
              <a:rPr lang="en-US" u="sng" dirty="0"/>
              <a:t>instructions</a:t>
            </a:r>
            <a:r>
              <a:rPr lang="en-US" dirty="0"/>
              <a:t> from the angel, telling her not to drink any wine or strong drink and not to eat any unclean thing. </a:t>
            </a:r>
          </a:p>
          <a:p>
            <a:pPr lvl="0"/>
            <a:r>
              <a:rPr lang="en-US" dirty="0"/>
              <a:t>A </a:t>
            </a:r>
            <a:r>
              <a:rPr lang="en-US" u="sng" dirty="0"/>
              <a:t>Nazirite</a:t>
            </a:r>
            <a:r>
              <a:rPr lang="en-US" dirty="0"/>
              <a:t> was a person who had made a special vow of consecration to the Lord. </a:t>
            </a:r>
          </a:p>
          <a:p>
            <a:pPr lvl="0"/>
            <a:r>
              <a:rPr lang="en-US" dirty="0"/>
              <a:t>The Nazirite vow was normally entered into for a certain </a:t>
            </a:r>
            <a:r>
              <a:rPr lang="en-US" u="sng" dirty="0"/>
              <a:t>temporary</a:t>
            </a:r>
            <a:r>
              <a:rPr lang="en-US" dirty="0"/>
              <a:t> period of time by an adult who was willing to fulfill these requirements.</a:t>
            </a:r>
          </a:p>
          <a:p>
            <a:pPr lvl="0"/>
            <a:r>
              <a:rPr lang="en-US" dirty="0"/>
              <a:t>The angel does not promise that Samson will bring </a:t>
            </a:r>
            <a:r>
              <a:rPr lang="en-US" u="sng" dirty="0"/>
              <a:t>complete</a:t>
            </a:r>
            <a:r>
              <a:rPr lang="en-US" dirty="0"/>
              <a:t> deliverance; he will only ‘begin’ that deliverance.</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355578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Father Hears from God (13.6-14)</a:t>
            </a:r>
          </a:p>
          <a:p>
            <a:pPr marL="0" indent="0">
              <a:buNone/>
            </a:pPr>
            <a:endParaRPr lang="en-US" b="1" dirty="0"/>
          </a:p>
          <a:p>
            <a:pPr marL="0" indent="0">
              <a:buNone/>
            </a:pPr>
            <a:r>
              <a:rPr lang="en-US" b="1" baseline="30000" dirty="0"/>
              <a:t>8</a:t>
            </a:r>
            <a:r>
              <a:rPr lang="en-US" b="1" dirty="0"/>
              <a:t> Then Manoah prayed to the </a:t>
            </a:r>
            <a:r>
              <a:rPr lang="en-US" b="1" cap="small" dirty="0"/>
              <a:t>Lord</a:t>
            </a:r>
            <a:r>
              <a:rPr lang="en-US" b="1" dirty="0"/>
              <a:t>, and said, ‘O my Lord, please let the Man of God whom You sent come to us again and teach us what we shall do for the child who will be born.’ </a:t>
            </a:r>
            <a:r>
              <a:rPr lang="en-US" b="1" baseline="30000" dirty="0"/>
              <a:t>9</a:t>
            </a:r>
            <a:r>
              <a:rPr lang="en-US" b="1" dirty="0"/>
              <a:t> And God listened to the voice of Manoah, and the Angel of God came to the woman again as she was sitting in the field; but Manoah her husband was not with her.</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by God’s Plan: Samson (Part 1)</a:t>
            </a:r>
            <a:br>
              <a:rPr lang="en-US" b="1" cap="small" dirty="0">
                <a:solidFill>
                  <a:schemeClr val="bg1"/>
                </a:solidFill>
              </a:rPr>
            </a:br>
            <a:r>
              <a:rPr lang="en-US" b="1" cap="small" dirty="0">
                <a:solidFill>
                  <a:schemeClr val="bg1"/>
                </a:solidFill>
              </a:rPr>
              <a:t>Judges 13.1–16.3</a:t>
            </a:r>
          </a:p>
        </p:txBody>
      </p:sp>
    </p:spTree>
    <p:extLst>
      <p:ext uri="{BB962C8B-B14F-4D97-AF65-F5344CB8AC3E}">
        <p14:creationId xmlns:p14="http://schemas.microsoft.com/office/powerpoint/2010/main" val="273045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1823</Words>
  <Application>Microsoft Macintosh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lpstr>Victory by God’s Plan: Samson (Part 1) Judges 13.1–16.3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Martin</dc:creator>
  <cp:lastModifiedBy>Lee Martin</cp:lastModifiedBy>
  <cp:revision>12</cp:revision>
  <dcterms:created xsi:type="dcterms:W3CDTF">2022-08-15T21:31:23Z</dcterms:created>
  <dcterms:modified xsi:type="dcterms:W3CDTF">2022-08-16T14:08:48Z</dcterms:modified>
</cp:coreProperties>
</file>