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2" r:id="rId3"/>
    <p:sldId id="273" r:id="rId4"/>
    <p:sldId id="281" r:id="rId5"/>
    <p:sldId id="274" r:id="rId6"/>
    <p:sldId id="282" r:id="rId7"/>
    <p:sldId id="275" r:id="rId8"/>
    <p:sldId id="283" r:id="rId9"/>
    <p:sldId id="276" r:id="rId10"/>
    <p:sldId id="284" r:id="rId11"/>
    <p:sldId id="277" r:id="rId12"/>
    <p:sldId id="285" r:id="rId13"/>
    <p:sldId id="278" r:id="rId14"/>
    <p:sldId id="286" r:id="rId15"/>
    <p:sldId id="279" r:id="rId16"/>
    <p:sldId id="287" r:id="rId17"/>
    <p:sldId id="288" r:id="rId18"/>
    <p:sldId id="289" r:id="rId19"/>
    <p:sldId id="280"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p:restoredTop sz="96240"/>
  </p:normalViewPr>
  <p:slideViewPr>
    <p:cSldViewPr snapToGrid="0" snapToObjects="1">
      <p:cViewPr varScale="1">
        <p:scale>
          <a:sx n="125" d="100"/>
          <a:sy n="125" d="100"/>
        </p:scale>
        <p:origin x="6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FE40-DCAE-6B70-5994-DA1D6150A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50007-2D39-215D-2256-CD9281681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008392-01AA-30C7-187C-17C0C43ABA48}"/>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5" name="Footer Placeholder 4">
            <a:extLst>
              <a:ext uri="{FF2B5EF4-FFF2-40B4-BE49-F238E27FC236}">
                <a16:creationId xmlns:a16="http://schemas.microsoft.com/office/drawing/2014/main" id="{D7D0F84D-FE98-BC6F-7F73-C09460B00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D735-0096-D80C-CD01-2D40798ABC9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87805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BB9-1DA7-BC03-EA16-2561B7B9B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964B8-DB19-8267-E074-C45203CF7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E8A73-EF22-755C-B10E-BA3AD7CE0C8B}"/>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5" name="Footer Placeholder 4">
            <a:extLst>
              <a:ext uri="{FF2B5EF4-FFF2-40B4-BE49-F238E27FC236}">
                <a16:creationId xmlns:a16="http://schemas.microsoft.com/office/drawing/2014/main" id="{A7B6152D-E7F0-0CB6-9853-2FE5ECB3C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3320D-C775-1FE6-9123-9B5BB1534CAA}"/>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217426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08229-5A7E-CB6A-3C0A-CF2BB25DC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2471C-F006-9072-A9CB-04D42C8755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237CB-09C3-EC0B-D5FD-EB78B036A7D4}"/>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5" name="Footer Placeholder 4">
            <a:extLst>
              <a:ext uri="{FF2B5EF4-FFF2-40B4-BE49-F238E27FC236}">
                <a16:creationId xmlns:a16="http://schemas.microsoft.com/office/drawing/2014/main" id="{5E3A89BC-08CB-C4B9-1E7B-9CF87547A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96DA1-26E6-4703-C595-4F2B832168D1}"/>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297939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7CFB-741E-4B15-5CEB-888C77418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CD71E-08FA-09AE-F145-781414117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9EAC8-8E04-959B-7DD6-E08E3CBC10F1}"/>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5" name="Footer Placeholder 4">
            <a:extLst>
              <a:ext uri="{FF2B5EF4-FFF2-40B4-BE49-F238E27FC236}">
                <a16:creationId xmlns:a16="http://schemas.microsoft.com/office/drawing/2014/main" id="{E52CBF7C-389A-465D-C443-09860D29B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72350-5FC5-0E21-E59D-247E30B28347}"/>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19127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6B0B-4D54-1D01-80B6-D6B3469540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2CF1E-AF0A-1551-CCC6-C156F7678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FE78C-1EC2-1D4C-0272-518EB70CBB77}"/>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5" name="Footer Placeholder 4">
            <a:extLst>
              <a:ext uri="{FF2B5EF4-FFF2-40B4-BE49-F238E27FC236}">
                <a16:creationId xmlns:a16="http://schemas.microsoft.com/office/drawing/2014/main" id="{C3BF95C5-4A50-52A8-56D3-825DADAD0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928ED-6B91-C022-E1F0-6F71FFF069D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09707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7A29-8418-FED7-D546-475794694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E6B79-5FDA-0044-6476-849E6FBF0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EECBDD-91CD-28CA-257F-852511457B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789FA7-693B-80E7-4CED-F761C755EEDE}"/>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6" name="Footer Placeholder 5">
            <a:extLst>
              <a:ext uri="{FF2B5EF4-FFF2-40B4-BE49-F238E27FC236}">
                <a16:creationId xmlns:a16="http://schemas.microsoft.com/office/drawing/2014/main" id="{A308CC7D-DC9F-A3E4-CBC6-3802702B6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4BDB-C03C-13A9-CE5D-18EAF31F7A40}"/>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95878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3767-A1D0-8510-E8C3-1B0299A57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53583-AE04-00A5-575A-7089B9043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57F89-49B0-385D-A301-155A8A963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20323-45B6-2BE8-40C9-9EAFAB062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E8798-659A-C561-8441-ED04E7336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C6A0B0-7145-EB69-AD73-055FF6123DCC}"/>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8" name="Footer Placeholder 7">
            <a:extLst>
              <a:ext uri="{FF2B5EF4-FFF2-40B4-BE49-F238E27FC236}">
                <a16:creationId xmlns:a16="http://schemas.microsoft.com/office/drawing/2014/main" id="{F8BB33C7-F1E9-112F-9911-979E82DBDC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08D81-EDB4-2C4C-D3CD-7A7CB1F19D4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41693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EF49-0042-70A5-5A16-E9DA28BB8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AA319-7174-65AE-B384-D71BAF7CEDD8}"/>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4" name="Footer Placeholder 3">
            <a:extLst>
              <a:ext uri="{FF2B5EF4-FFF2-40B4-BE49-F238E27FC236}">
                <a16:creationId xmlns:a16="http://schemas.microsoft.com/office/drawing/2014/main" id="{19432C61-F99B-C73E-E4E2-F39CDEA0DA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462BC-7B8D-3B4E-941E-4726AE17CB05}"/>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3764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AE2BF-431F-C9E1-8CCF-606D7E13E805}"/>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3" name="Footer Placeholder 2">
            <a:extLst>
              <a:ext uri="{FF2B5EF4-FFF2-40B4-BE49-F238E27FC236}">
                <a16:creationId xmlns:a16="http://schemas.microsoft.com/office/drawing/2014/main" id="{A1A617F0-0229-84E0-931A-67338BAC9D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51925-1D98-157E-4A39-0BCB7FAC2FAA}"/>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00345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C90B-033E-F59F-474B-AFD6F082E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D5254-CE80-8A06-BECB-5F7C037F3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2AB96B-93A2-CE63-1ECA-C724B3209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18CB-6025-B280-ED88-084083CC7775}"/>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6" name="Footer Placeholder 5">
            <a:extLst>
              <a:ext uri="{FF2B5EF4-FFF2-40B4-BE49-F238E27FC236}">
                <a16:creationId xmlns:a16="http://schemas.microsoft.com/office/drawing/2014/main" id="{EAD9DC5E-6DF5-FA4B-2BC1-B80222735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BFB2D-BC4C-1267-E26F-1A2759EE96E8}"/>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45202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E5A9-22F7-32C6-E3B2-FEFC1E73D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C239D-2AE5-B14D-4817-7B4A601DB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89F984-CCE4-FA56-C47A-148D45963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D4719-DF97-4BBE-B70C-CA1D215547E9}"/>
              </a:ext>
            </a:extLst>
          </p:cNvPr>
          <p:cNvSpPr>
            <a:spLocks noGrp="1"/>
          </p:cNvSpPr>
          <p:nvPr>
            <p:ph type="dt" sz="half" idx="10"/>
          </p:nvPr>
        </p:nvSpPr>
        <p:spPr/>
        <p:txBody>
          <a:bodyPr/>
          <a:lstStyle/>
          <a:p>
            <a:fld id="{D9365A9F-08B3-AF42-ABB7-0BC322465907}" type="datetimeFigureOut">
              <a:rPr lang="en-US" smtClean="0"/>
              <a:t>8/15/22</a:t>
            </a:fld>
            <a:endParaRPr lang="en-US"/>
          </a:p>
        </p:txBody>
      </p:sp>
      <p:sp>
        <p:nvSpPr>
          <p:cNvPr id="6" name="Footer Placeholder 5">
            <a:extLst>
              <a:ext uri="{FF2B5EF4-FFF2-40B4-BE49-F238E27FC236}">
                <a16:creationId xmlns:a16="http://schemas.microsoft.com/office/drawing/2014/main" id="{F93BD344-4EA8-D7DD-B2FA-F9ACED43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2AC7-3F49-7BE3-A9A8-8E80FA7CCA57}"/>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72476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2BEA9-38C2-9A66-99E0-9BC662314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F48C4C-0838-AD49-1709-6E172F5C7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31F51-8F16-225B-C3D2-5511EC971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65A9F-08B3-AF42-ABB7-0BC322465907}" type="datetimeFigureOut">
              <a:rPr lang="en-US" smtClean="0"/>
              <a:t>8/15/22</a:t>
            </a:fld>
            <a:endParaRPr lang="en-US"/>
          </a:p>
        </p:txBody>
      </p:sp>
      <p:sp>
        <p:nvSpPr>
          <p:cNvPr id="5" name="Footer Placeholder 4">
            <a:extLst>
              <a:ext uri="{FF2B5EF4-FFF2-40B4-BE49-F238E27FC236}">
                <a16:creationId xmlns:a16="http://schemas.microsoft.com/office/drawing/2014/main" id="{34CD7FC7-6A81-EF98-7BC3-CB8F5AD98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2267F3-CEE1-0610-53B8-E71C2F411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4B9BD-1C63-0240-9281-0DE43C7218A7}" type="slidenum">
              <a:rPr lang="en-US" smtClean="0"/>
              <a:t>‹#›</a:t>
            </a:fld>
            <a:endParaRPr lang="en-US"/>
          </a:p>
        </p:txBody>
      </p:sp>
    </p:spTree>
    <p:extLst>
      <p:ext uri="{BB962C8B-B14F-4D97-AF65-F5344CB8AC3E}">
        <p14:creationId xmlns:p14="http://schemas.microsoft.com/office/powerpoint/2010/main" val="405316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BA767-AEC9-475A-54BB-4834A794527F}"/>
              </a:ext>
            </a:extLst>
          </p:cNvPr>
          <p:cNvPicPr>
            <a:picLocks noChangeAspect="1"/>
          </p:cNvPicPr>
          <p:nvPr/>
        </p:nvPicPr>
        <p:blipFill>
          <a:blip r:embed="rId2"/>
          <a:stretch>
            <a:fillRect/>
          </a:stretch>
        </p:blipFill>
        <p:spPr>
          <a:xfrm>
            <a:off x="0" y="-1022685"/>
            <a:ext cx="12192000" cy="8903369"/>
          </a:xfrm>
          <a:prstGeom prst="rect">
            <a:avLst/>
          </a:prstGeom>
        </p:spPr>
      </p:pic>
    </p:spTree>
    <p:extLst>
      <p:ext uri="{BB962C8B-B14F-4D97-AF65-F5344CB8AC3E}">
        <p14:creationId xmlns:p14="http://schemas.microsoft.com/office/powerpoint/2010/main" val="199457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God Initiates Abimelech’s Downfall (9.22–24)</a:t>
            </a:r>
          </a:p>
          <a:p>
            <a:pPr marL="0" indent="0">
              <a:buNone/>
            </a:pPr>
            <a:endParaRPr lang="en-US" b="1" dirty="0"/>
          </a:p>
          <a:p>
            <a:pPr lvl="0"/>
            <a:r>
              <a:rPr lang="en-US" dirty="0"/>
              <a:t>Abimelech reigned for three years without incident; then, God began to create </a:t>
            </a:r>
            <a:r>
              <a:rPr lang="en-US" u="sng" dirty="0"/>
              <a:t>dissension</a:t>
            </a:r>
            <a:r>
              <a:rPr lang="en-US" dirty="0"/>
              <a:t> between Abimelech and the men of Shechem.</a:t>
            </a:r>
          </a:p>
          <a:p>
            <a:pPr lvl="0"/>
            <a:r>
              <a:rPr lang="en-US" dirty="0"/>
              <a:t>Abimelech and the Shechemites were complicit in the </a:t>
            </a:r>
            <a:r>
              <a:rPr lang="en-US" u="sng" dirty="0"/>
              <a:t>murders</a:t>
            </a:r>
            <a:r>
              <a:rPr lang="en-US" dirty="0"/>
              <a:t> of Gideon’s 69 sons, and both of them must be punished for their heinous sins.</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427153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Abimelech’s Friends Turn Against Him (9.25-33)</a:t>
            </a:r>
          </a:p>
          <a:p>
            <a:pPr marL="0" indent="0">
              <a:buNone/>
            </a:pPr>
            <a:endParaRPr lang="en-US" b="1" dirty="0"/>
          </a:p>
          <a:p>
            <a:pPr marL="0" indent="0">
              <a:buNone/>
            </a:pPr>
            <a:r>
              <a:rPr lang="en-US" b="1" baseline="30000" dirty="0"/>
              <a:t>25</a:t>
            </a:r>
            <a:r>
              <a:rPr lang="en-US" b="1" dirty="0"/>
              <a:t> And the men of Shechem set men in ambush against him on the tops of the mountains, and they robbed all who passed by them along that way; and it was told Abimelech. </a:t>
            </a:r>
            <a:r>
              <a:rPr lang="en-US" b="1" baseline="30000" dirty="0"/>
              <a:t>26</a:t>
            </a:r>
            <a:r>
              <a:rPr lang="en-US" b="1" dirty="0"/>
              <a:t> Now </a:t>
            </a:r>
            <a:r>
              <a:rPr lang="en-US" b="1" dirty="0" err="1"/>
              <a:t>Gaal</a:t>
            </a:r>
            <a:r>
              <a:rPr lang="en-US" b="1" dirty="0"/>
              <a:t> the son of </a:t>
            </a:r>
            <a:r>
              <a:rPr lang="en-US" b="1" dirty="0" err="1"/>
              <a:t>Ebed</a:t>
            </a:r>
            <a:r>
              <a:rPr lang="en-US" b="1" dirty="0"/>
              <a:t> came with his brothers and went over to Shechem; and the men of Shechem put their confidence in him.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359724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Abimelech’s Friends Turn Against Him (9.25-33)</a:t>
            </a:r>
          </a:p>
          <a:p>
            <a:pPr marL="0" indent="0">
              <a:buNone/>
            </a:pPr>
            <a:endParaRPr lang="en-US" b="1" dirty="0"/>
          </a:p>
          <a:p>
            <a:pPr lvl="0"/>
            <a:r>
              <a:rPr lang="en-US" dirty="0"/>
              <a:t>By robbing travelers, the men of Shechem undermined Abimelech’s </a:t>
            </a:r>
            <a:r>
              <a:rPr lang="en-US" u="sng" dirty="0"/>
              <a:t>authority</a:t>
            </a:r>
            <a:r>
              <a:rPr lang="en-US" dirty="0"/>
              <a:t>, and they deprived him of the income that would issue from everyone who passed through Shechem.</a:t>
            </a:r>
          </a:p>
          <a:p>
            <a:pPr lvl="0"/>
            <a:r>
              <a:rPr lang="en-US" dirty="0" err="1"/>
              <a:t>Gaal</a:t>
            </a:r>
            <a:r>
              <a:rPr lang="en-US" dirty="0"/>
              <a:t> claimed that if he had the opportunity, he would remove Abimelech from </a:t>
            </a:r>
            <a:r>
              <a:rPr lang="en-US" u="sng" dirty="0"/>
              <a:t>power</a:t>
            </a:r>
            <a:r>
              <a:rPr lang="en-US" dirty="0"/>
              <a:t>.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212556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Abimelech’s Cruel Plans (9.34-49)</a:t>
            </a:r>
          </a:p>
          <a:p>
            <a:pPr marL="0" indent="0">
              <a:buNone/>
            </a:pPr>
            <a:endParaRPr lang="en-US" b="1" dirty="0"/>
          </a:p>
          <a:p>
            <a:pPr marL="0" indent="0">
              <a:buNone/>
            </a:pPr>
            <a:r>
              <a:rPr lang="en-US" b="1" baseline="30000" dirty="0"/>
              <a:t>34</a:t>
            </a:r>
            <a:r>
              <a:rPr lang="en-US" b="1" dirty="0"/>
              <a:t> So Abimelech and all the people who were with him rose by night, and lay in wait against Shechem in four companies. </a:t>
            </a:r>
            <a:r>
              <a:rPr lang="en-US" b="1" baseline="30000" dirty="0"/>
              <a:t>35</a:t>
            </a:r>
            <a:r>
              <a:rPr lang="en-US" b="1" dirty="0"/>
              <a:t> When </a:t>
            </a:r>
            <a:r>
              <a:rPr lang="en-US" b="1" dirty="0" err="1"/>
              <a:t>Gaal</a:t>
            </a:r>
            <a:r>
              <a:rPr lang="en-US" b="1" dirty="0"/>
              <a:t> the son of </a:t>
            </a:r>
            <a:r>
              <a:rPr lang="en-US" b="1" dirty="0" err="1"/>
              <a:t>Ebed</a:t>
            </a:r>
            <a:r>
              <a:rPr lang="en-US" b="1" dirty="0"/>
              <a:t> went out and stood in the entrance to the city gate, Abimelech and the people who were with him rose from lying in wait.</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116197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Abimelech’s Cruel Plans (9.34-49)</a:t>
            </a:r>
          </a:p>
          <a:p>
            <a:pPr marL="0" indent="0">
              <a:buNone/>
            </a:pPr>
            <a:endParaRPr lang="en-US" b="1" dirty="0"/>
          </a:p>
          <a:p>
            <a:pPr lvl="0"/>
            <a:r>
              <a:rPr lang="en-US" dirty="0"/>
              <a:t>Abimelech attacked Shechem, killing all the inhabitants and sowing the city with salt. Sowing the city with salt made it unfit for growing crops. Even more important is that sowing with salt was an ancient Near Eastern ritual that invoked a curse upon the city.</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276638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lnSpcReduction="10000"/>
          </a:bodyPr>
          <a:lstStyle/>
          <a:p>
            <a:pPr marL="0" indent="0">
              <a:buNone/>
            </a:pPr>
            <a:r>
              <a:rPr lang="en-US" b="1" dirty="0"/>
              <a:t>Abimelech’s Final Destruction (9.50-57)</a:t>
            </a:r>
          </a:p>
          <a:p>
            <a:pPr marL="0" indent="0">
              <a:buNone/>
            </a:pPr>
            <a:r>
              <a:rPr lang="en-US" b="1" baseline="30000" dirty="0"/>
              <a:t>53</a:t>
            </a:r>
            <a:r>
              <a:rPr lang="en-US" b="1" dirty="0"/>
              <a:t> But a certain woman dropped an upper millstone on Abimelech’s head and crushed his skull. </a:t>
            </a:r>
            <a:r>
              <a:rPr lang="en-US" b="1" baseline="30000" dirty="0"/>
              <a:t>54</a:t>
            </a:r>
            <a:r>
              <a:rPr lang="en-US" b="1" dirty="0"/>
              <a:t> Then he called quickly to the young man, his armorbearer, and said to him, ‘Draw your sword and kill me, lest men say of me, “A woman killed him.’’’ So his young man thrust him through, and he died. </a:t>
            </a:r>
            <a:r>
              <a:rPr lang="en-US" b="1" baseline="30000" dirty="0"/>
              <a:t>55</a:t>
            </a:r>
            <a:r>
              <a:rPr lang="en-US" b="1" dirty="0"/>
              <a:t> And when the men of Israel saw that Abimelech was dead, they departed, every man to his place. </a:t>
            </a:r>
            <a:endParaRPr lang="en-US" dirty="0"/>
          </a:p>
          <a:p>
            <a:pPr marL="0" indent="0">
              <a:buNone/>
            </a:pPr>
            <a:r>
              <a:rPr lang="en-US" b="1" baseline="30000" dirty="0"/>
              <a:t>56</a:t>
            </a:r>
            <a:r>
              <a:rPr lang="en-US" b="1" dirty="0"/>
              <a:t> Thus God repaid the wickedness of Abimelech, which he had done to his father by killing his seventy brothers. </a:t>
            </a:r>
            <a:r>
              <a:rPr lang="en-US" b="1" baseline="30000" dirty="0"/>
              <a:t>57</a:t>
            </a:r>
            <a:r>
              <a:rPr lang="en-US" b="1" dirty="0"/>
              <a:t> And all the evil of the men of Shechem God returned on their own heads, and on them came the curse of Jotham the son of Jerubbaal.</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69684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Abimelech’s Final Destruction (9.50-57)</a:t>
            </a:r>
          </a:p>
          <a:p>
            <a:pPr lvl="0"/>
            <a:r>
              <a:rPr lang="en-US" dirty="0"/>
              <a:t>The defenses of Thebez were weak, and Abimelech conquered it with little effort. However, like Shechem, Thebez had a tower </a:t>
            </a:r>
            <a:r>
              <a:rPr lang="en-US" u="sng" dirty="0"/>
              <a:t>fortress</a:t>
            </a:r>
            <a:r>
              <a:rPr lang="en-US" dirty="0"/>
              <a:t> into which a number of citizens fled for refuge. </a:t>
            </a:r>
          </a:p>
          <a:p>
            <a:pPr lvl="0"/>
            <a:r>
              <a:rPr lang="en-US" dirty="0"/>
              <a:t>A woman on top of the tower saw Abimelech standing near the door, and she threw an upper </a:t>
            </a:r>
            <a:r>
              <a:rPr lang="en-US" u="sng" dirty="0"/>
              <a:t>millstone</a:t>
            </a:r>
            <a:r>
              <a:rPr lang="en-US" dirty="0"/>
              <a:t> on his head and fractured his skull.</a:t>
            </a:r>
          </a:p>
          <a:p>
            <a:pPr lvl="0"/>
            <a:r>
              <a:rPr lang="en-US" dirty="0"/>
              <a:t>Abimelech realized that he was dying, but he did not want to suffer the shame of being killed by a </a:t>
            </a:r>
            <a:r>
              <a:rPr lang="en-US" u="sng" dirty="0"/>
              <a:t>woman</a:t>
            </a:r>
            <a:r>
              <a:rPr lang="en-US" dirty="0"/>
              <a:t>.</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213965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lvl="0"/>
            <a:r>
              <a:rPr lang="en-US" dirty="0"/>
              <a:t>The death of Abimelech was </a:t>
            </a:r>
            <a:r>
              <a:rPr lang="en-US" u="sng" dirty="0"/>
              <a:t>repayment</a:t>
            </a:r>
            <a:r>
              <a:rPr lang="en-US" dirty="0"/>
              <a:t> for his crimes, particularly for his cold-blooded murder of his innocent brothers.</a:t>
            </a:r>
          </a:p>
          <a:p>
            <a:pPr lvl="0"/>
            <a:r>
              <a:rPr lang="en-US" dirty="0"/>
              <a:t>The sins of Abimelech originated in his </a:t>
            </a:r>
            <a:r>
              <a:rPr lang="en-US" u="sng" dirty="0"/>
              <a:t>heart</a:t>
            </a:r>
            <a:r>
              <a:rPr lang="en-US" dirty="0"/>
              <a:t> – the sins of pride, arrogance, selfishness, hatred, envy, and strife. Even if we do not commit murder, we may harbor the same attitudes within our hearts (Gal. 5.19-21).</a:t>
            </a:r>
          </a:p>
          <a:p>
            <a:pPr lvl="0"/>
            <a:r>
              <a:rPr lang="en-US" dirty="0"/>
              <a:t>Every action has </a:t>
            </a:r>
            <a:r>
              <a:rPr lang="en-US" u="sng" dirty="0"/>
              <a:t>consequences</a:t>
            </a:r>
            <a:r>
              <a:rPr lang="en-US" dirty="0"/>
              <a:t> according to the spiritual law that states, ‘God cannot be mocked. A man reaps what he sows’ (Gal. 6.7-8).</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4164596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lvl="0"/>
            <a:r>
              <a:rPr lang="en-US" dirty="0"/>
              <a:t>The story of Abimelech is a severe </a:t>
            </a:r>
            <a:r>
              <a:rPr lang="en-US" u="sng" dirty="0"/>
              <a:t>warning</a:t>
            </a:r>
            <a:r>
              <a:rPr lang="en-US" dirty="0"/>
              <a:t> to anyone who thinks they can escape the consequences of wickedness.</a:t>
            </a:r>
          </a:p>
          <a:p>
            <a:pPr lvl="0"/>
            <a:r>
              <a:rPr lang="en-US" dirty="0"/>
              <a:t>Just as Abimelech was repaid by means of a violent death, so also we may be </a:t>
            </a:r>
            <a:r>
              <a:rPr lang="en-US" u="sng" dirty="0"/>
              <a:t>subject</a:t>
            </a:r>
            <a:r>
              <a:rPr lang="en-US" dirty="0"/>
              <a:t> to painful repercussions of our sinful acts and ungodly lifestyles. </a:t>
            </a:r>
          </a:p>
          <a:p>
            <a:pPr lvl="0"/>
            <a:r>
              <a:rPr lang="en-US" dirty="0"/>
              <a:t>God’s present </a:t>
            </a:r>
            <a:r>
              <a:rPr lang="en-US" u="sng" dirty="0"/>
              <a:t>judgment</a:t>
            </a:r>
            <a:r>
              <a:rPr lang="en-US" dirty="0"/>
              <a:t> extends even into the church.</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114010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Tola and Jair, Minor Judges (10.1–5)</a:t>
            </a:r>
          </a:p>
          <a:p>
            <a:pPr marL="0" indent="0">
              <a:buNone/>
            </a:pPr>
            <a:r>
              <a:rPr lang="en-US" b="1" baseline="30000" dirty="0"/>
              <a:t>1</a:t>
            </a:r>
            <a:r>
              <a:rPr lang="en-US" b="1" dirty="0"/>
              <a:t> After Abimelech there arose to save Israel Tola the son of Puah, the son of Dodo, a man of Issachar; and he dwelt in Shamir in the mountains of Ephraim. </a:t>
            </a:r>
            <a:r>
              <a:rPr lang="en-US" b="1" baseline="30000" dirty="0"/>
              <a:t>2</a:t>
            </a:r>
            <a:r>
              <a:rPr lang="en-US" b="1" dirty="0"/>
              <a:t> He judged Israel twenty-three years; and he died and was buried in Shamir.</a:t>
            </a:r>
            <a:endParaRPr lang="en-US" dirty="0"/>
          </a:p>
          <a:p>
            <a:pPr marL="0" indent="0">
              <a:buNone/>
            </a:pPr>
            <a:r>
              <a:rPr lang="en-US" b="1" baseline="30000" dirty="0"/>
              <a:t>3 </a:t>
            </a:r>
            <a:r>
              <a:rPr lang="en-US" b="1" dirty="0"/>
              <a:t>After him arose Jair, a Gileadite; and he judged Israel twenty-two years. </a:t>
            </a:r>
            <a:r>
              <a:rPr lang="en-US" b="1" baseline="30000" dirty="0"/>
              <a:t>4 </a:t>
            </a:r>
            <a:r>
              <a:rPr lang="en-US" b="1" dirty="0"/>
              <a:t>Now he had thirty sons who rode on thirty donkeys; they also had thirty towns, which are called ‘</a:t>
            </a:r>
            <a:r>
              <a:rPr lang="en-US" b="1" dirty="0" err="1"/>
              <a:t>Havoth</a:t>
            </a:r>
            <a:r>
              <a:rPr lang="en-US" b="1" dirty="0"/>
              <a:t> Jair’ to this day, which are in the land of Gilead. </a:t>
            </a:r>
            <a:r>
              <a:rPr lang="en-US" b="1" baseline="30000" dirty="0"/>
              <a:t>5</a:t>
            </a:r>
            <a:r>
              <a:rPr lang="en-US" b="1" dirty="0"/>
              <a:t> And Jair died and was buried in </a:t>
            </a:r>
            <a:r>
              <a:rPr lang="en-US" b="1" dirty="0" err="1"/>
              <a:t>Camon</a:t>
            </a:r>
            <a:r>
              <a:rPr lang="en-US" b="1" dirty="0"/>
              <a:t>.</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116741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Setting the Direction</a:t>
            </a:r>
          </a:p>
          <a:p>
            <a:pPr marL="0" indent="0">
              <a:buNone/>
            </a:pPr>
            <a:r>
              <a:rPr lang="en-US" dirty="0"/>
              <a:t>In recent years, the church has faced an integrity crisis, as one prominent Christian leader after another has fallen into immorality. For some, the besetting sin was greed; and for others it was sex. The particular sin, however, is unimportant. What is important is the fact that Christian leaders have lost their integrity, and now their witness and their ministry are in question.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402000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Tola and Jair, Minor Judges (10.1–5)</a:t>
            </a:r>
          </a:p>
          <a:p>
            <a:pPr lvl="0"/>
            <a:r>
              <a:rPr lang="en-US" dirty="0"/>
              <a:t>The illegitimate rule of Abimelech is followed by two minor judges: Tola and Jair. </a:t>
            </a:r>
          </a:p>
          <a:p>
            <a:pPr lvl="0"/>
            <a:r>
              <a:rPr lang="en-US"/>
              <a:t>The fact Tola ‘</a:t>
            </a:r>
            <a:r>
              <a:rPr lang="en-US" u="sng"/>
              <a:t>rescues’</a:t>
            </a:r>
            <a:r>
              <a:rPr lang="en-US"/>
              <a:t> Israel assumes the existence of an enemy and a period of oppression from which Israel is saved.</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196855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Abimelech’s Scheme (9.1–2)</a:t>
            </a:r>
          </a:p>
          <a:p>
            <a:pPr marL="0" indent="0">
              <a:buNone/>
            </a:pPr>
            <a:endParaRPr lang="en-US" b="1" dirty="0"/>
          </a:p>
          <a:p>
            <a:pPr marL="0" indent="0">
              <a:buNone/>
            </a:pPr>
            <a:r>
              <a:rPr lang="en-US" b="1" baseline="30000" dirty="0"/>
              <a:t>1</a:t>
            </a:r>
            <a:r>
              <a:rPr lang="en-US" b="1" dirty="0"/>
              <a:t> Then Abimelech the son of Jerubbaal went to Shechem, to his mother’s brothers, and spoke with them and with all the family of the house of his mother’s father, saying, </a:t>
            </a:r>
            <a:r>
              <a:rPr lang="en-US" b="1" baseline="30000" dirty="0"/>
              <a:t>2</a:t>
            </a:r>
            <a:r>
              <a:rPr lang="en-US" b="1" dirty="0"/>
              <a:t> ‘Please speak in the hearing of all the men of Shechem: “Which is better for you, that all seventy of the sons of Jerubbaal reign over you, or that one reign over you?” Remember that I am your own flesh and bone.’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267603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Abimelech’s Scheme (9.1–2)</a:t>
            </a:r>
          </a:p>
          <a:p>
            <a:pPr marL="0" indent="0">
              <a:buNone/>
            </a:pPr>
            <a:endParaRPr lang="en-US" b="1" dirty="0"/>
          </a:p>
          <a:p>
            <a:pPr lvl="0"/>
            <a:r>
              <a:rPr lang="en-US" dirty="0"/>
              <a:t>Gideon also had a secondary wife (concubine) who bore a son named Abimelech. Abimelech takes the initiative to establish himself as king of Shechem. Ironically, Abimelech’s name means, ‘My father is king’.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82180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Abimelech’s Violent Rise to Power (9.3–6)</a:t>
            </a:r>
          </a:p>
          <a:p>
            <a:pPr marL="0" indent="0">
              <a:buNone/>
            </a:pPr>
            <a:endParaRPr lang="en-US" b="1" dirty="0"/>
          </a:p>
          <a:p>
            <a:pPr marL="0" indent="0">
              <a:buNone/>
            </a:pPr>
            <a:r>
              <a:rPr lang="en-US" b="1" baseline="30000" dirty="0"/>
              <a:t>5</a:t>
            </a:r>
            <a:r>
              <a:rPr lang="en-US" b="1" dirty="0"/>
              <a:t> Then he went to his father’s house at Ophrah and killed his brothers, the seventy sons of Jerubbaal, on one stone. But Jotham the youngest son of Jerubbaal was left, because he hid himself. </a:t>
            </a:r>
            <a:r>
              <a:rPr lang="en-US" b="1" baseline="30000" dirty="0"/>
              <a:t>6</a:t>
            </a:r>
            <a:r>
              <a:rPr lang="en-US" b="1" dirty="0"/>
              <a:t> And all the men of Shechem gathered together, all of Beth </a:t>
            </a:r>
            <a:r>
              <a:rPr lang="en-US" b="1" dirty="0" err="1"/>
              <a:t>Millo</a:t>
            </a:r>
            <a:r>
              <a:rPr lang="en-US" b="1" dirty="0"/>
              <a:t>, and they went and made Abimelech king beside the terebinth tree at the pillar that was in Shechem.</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363259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Abimelech’s Violent Rise to Power (9.3–6)</a:t>
            </a:r>
          </a:p>
          <a:p>
            <a:pPr marL="0" indent="0">
              <a:buNone/>
            </a:pPr>
            <a:endParaRPr lang="en-US" b="1" dirty="0"/>
          </a:p>
          <a:p>
            <a:pPr lvl="0"/>
            <a:r>
              <a:rPr lang="en-US" dirty="0"/>
              <a:t>Abimelech’s plan was to </a:t>
            </a:r>
            <a:r>
              <a:rPr lang="en-US" u="sng" dirty="0"/>
              <a:t>eliminate</a:t>
            </a:r>
            <a:r>
              <a:rPr lang="en-US" dirty="0"/>
              <a:t> his competition by murdering his brothers. </a:t>
            </a:r>
          </a:p>
          <a:p>
            <a:pPr lvl="0"/>
            <a:r>
              <a:rPr lang="en-US" dirty="0"/>
              <a:t>He </a:t>
            </a:r>
            <a:r>
              <a:rPr lang="en-US" u="sng" dirty="0"/>
              <a:t>killed</a:t>
            </a:r>
            <a:r>
              <a:rPr lang="en-US" dirty="0"/>
              <a:t> them without mercy on a single altar stone in the manner of human sacrifice. </a:t>
            </a:r>
          </a:p>
          <a:p>
            <a:pPr lvl="0"/>
            <a:r>
              <a:rPr lang="en-US" dirty="0"/>
              <a:t>The leaders of Shechem and the Beth-</a:t>
            </a:r>
            <a:r>
              <a:rPr lang="en-US" dirty="0" err="1"/>
              <a:t>millo</a:t>
            </a:r>
            <a:r>
              <a:rPr lang="en-US" dirty="0"/>
              <a:t> came together and installed Abimelech as </a:t>
            </a:r>
            <a:r>
              <a:rPr lang="en-US" u="sng" dirty="0"/>
              <a:t>king</a:t>
            </a:r>
            <a:r>
              <a:rPr lang="en-US" dirty="0"/>
              <a:t> of Shechem.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297784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Jotham’s Prophetic Fable (9.7–21)</a:t>
            </a:r>
          </a:p>
          <a:p>
            <a:pPr marL="0" indent="0">
              <a:buNone/>
            </a:pPr>
            <a:endParaRPr lang="en-US" b="1" dirty="0"/>
          </a:p>
          <a:p>
            <a:pPr marL="0" indent="0">
              <a:buNone/>
            </a:pPr>
            <a:r>
              <a:rPr lang="en-US" b="1" baseline="30000" dirty="0"/>
              <a:t>7</a:t>
            </a:r>
            <a:r>
              <a:rPr lang="en-US" b="1" dirty="0"/>
              <a:t> Now when they told Jotham, he went and stood on top of Mount Gerizim, and lifted his voice and cried out. And he said to them: </a:t>
            </a:r>
            <a:endParaRPr lang="en-US" dirty="0"/>
          </a:p>
          <a:p>
            <a:pPr marL="0" indent="0">
              <a:buNone/>
            </a:pPr>
            <a:r>
              <a:rPr lang="en-US" b="1" dirty="0"/>
              <a:t>‘Listen to me, you men of Shechem, </a:t>
            </a:r>
            <a:br>
              <a:rPr lang="en-US" b="1" dirty="0"/>
            </a:br>
            <a:r>
              <a:rPr lang="en-US" b="1" dirty="0"/>
              <a:t>That God may listen to you! </a:t>
            </a:r>
            <a:br>
              <a:rPr lang="en-US" b="1" dirty="0"/>
            </a:br>
            <a:r>
              <a:rPr lang="en-US" b="1" baseline="30000" dirty="0"/>
              <a:t>8</a:t>
            </a:r>
            <a:r>
              <a:rPr lang="en-US" b="1" dirty="0"/>
              <a:t> The trees once went forth to anoint a king over them. </a:t>
            </a:r>
            <a:br>
              <a:rPr lang="en-US" b="1" dirty="0"/>
            </a:br>
            <a:r>
              <a:rPr lang="en-US" b="1" dirty="0"/>
              <a:t>And they said to the olive tree, “Reign over us!”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116327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Jotham’s Prophetic Fable (9.7–21)</a:t>
            </a:r>
          </a:p>
          <a:p>
            <a:pPr marL="0" indent="0">
              <a:buNone/>
            </a:pPr>
            <a:endParaRPr lang="en-US" b="1" dirty="0"/>
          </a:p>
          <a:p>
            <a:pPr lvl="0"/>
            <a:r>
              <a:rPr lang="en-US" dirty="0"/>
              <a:t>From a safe distance on Mt. Gerazim, </a:t>
            </a:r>
            <a:r>
              <a:rPr lang="en-US" u="sng" dirty="0"/>
              <a:t>Jotham</a:t>
            </a:r>
            <a:r>
              <a:rPr lang="en-US" dirty="0"/>
              <a:t> addressed the men of Shechem and told a story in which the trees decided to anoint a king over them. </a:t>
            </a:r>
          </a:p>
          <a:p>
            <a:pPr lvl="0"/>
            <a:r>
              <a:rPr lang="en-US" dirty="0"/>
              <a:t>He utters a </a:t>
            </a:r>
            <a:r>
              <a:rPr lang="en-US" u="sng" dirty="0"/>
              <a:t>prophetic</a:t>
            </a:r>
            <a:r>
              <a:rPr lang="en-US" dirty="0"/>
              <a:t> word, declaring that if they have been honorable, may they and Abimelech live in peace. However, if they have not acted honorably, may fire come out and destroy both Abimelech and the men of Shechem.</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345777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04721"/>
            <a:ext cx="10515600" cy="4332266"/>
          </a:xfrm>
        </p:spPr>
        <p:txBody>
          <a:bodyPr>
            <a:normAutofit/>
          </a:bodyPr>
          <a:lstStyle/>
          <a:p>
            <a:pPr marL="0" indent="0">
              <a:buNone/>
            </a:pPr>
            <a:r>
              <a:rPr lang="en-US" b="1" dirty="0"/>
              <a:t>God Initiates Abimelech’s Downfall (9.22–24)</a:t>
            </a:r>
          </a:p>
          <a:p>
            <a:pPr marL="0" indent="0">
              <a:buNone/>
            </a:pPr>
            <a:endParaRPr lang="en-US" b="1" dirty="0"/>
          </a:p>
          <a:p>
            <a:pPr marL="0" indent="0">
              <a:buNone/>
            </a:pPr>
            <a:r>
              <a:rPr lang="en-US" b="1" baseline="30000" dirty="0"/>
              <a:t>22</a:t>
            </a:r>
            <a:r>
              <a:rPr lang="en-US" b="1" dirty="0"/>
              <a:t> After Abimelech had reigned over Israel three years, </a:t>
            </a:r>
            <a:r>
              <a:rPr lang="en-US" b="1" baseline="30000" dirty="0"/>
              <a:t>23</a:t>
            </a:r>
            <a:r>
              <a:rPr lang="en-US" b="1" dirty="0"/>
              <a:t> God sent a spirit of ill will between Abimelech and the men of Shechem; and the men of Shechem dealt treacherously with Abimelech, </a:t>
            </a:r>
            <a:r>
              <a:rPr lang="en-US" b="1" baseline="30000" dirty="0"/>
              <a:t>24</a:t>
            </a:r>
            <a:r>
              <a:rPr lang="en-US" b="1" dirty="0"/>
              <a:t> that the crime done to the seventy sons of Jerubbaal might be settled and their blood be laid on Abimelech their brother, who killed them, and on the men of Shechem, who aided him in the killing of his brothers. </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838200" y="111867"/>
            <a:ext cx="10340502" cy="1391055"/>
          </a:xfrm>
        </p:spPr>
        <p:txBody>
          <a:bodyPr/>
          <a:lstStyle/>
          <a:p>
            <a:r>
              <a:rPr lang="en-US" b="1" cap="small" dirty="0">
                <a:solidFill>
                  <a:schemeClr val="bg1"/>
                </a:solidFill>
              </a:rPr>
              <a:t>Victory over an Imposter: Abimelech</a:t>
            </a:r>
            <a:br>
              <a:rPr lang="en-US" b="1" cap="small" dirty="0">
                <a:solidFill>
                  <a:schemeClr val="bg1"/>
                </a:solidFill>
              </a:rPr>
            </a:br>
            <a:r>
              <a:rPr lang="en-US" b="1" cap="small" dirty="0">
                <a:solidFill>
                  <a:schemeClr val="bg1"/>
                </a:solidFill>
              </a:rPr>
              <a:t>Judges 9.1–10.5</a:t>
            </a:r>
          </a:p>
        </p:txBody>
      </p:sp>
    </p:spTree>
    <p:extLst>
      <p:ext uri="{BB962C8B-B14F-4D97-AF65-F5344CB8AC3E}">
        <p14:creationId xmlns:p14="http://schemas.microsoft.com/office/powerpoint/2010/main" val="1458579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1639</Words>
  <Application>Microsoft Macintosh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lpstr>Victory over an Imposter: Abimelech Judges 9.1–10.5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Martin</dc:creator>
  <cp:lastModifiedBy>Lee Martin</cp:lastModifiedBy>
  <cp:revision>9</cp:revision>
  <dcterms:created xsi:type="dcterms:W3CDTF">2022-08-15T21:31:23Z</dcterms:created>
  <dcterms:modified xsi:type="dcterms:W3CDTF">2022-08-15T23:20:26Z</dcterms:modified>
</cp:coreProperties>
</file>